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0.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1.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12.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Lst>
  <p:sldSz cx="24387175" cy="13716000"/>
  <p:notesSz cx="13716000" cy="24387175"/>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A1C9"/>
    <a:srgbClr val="FF5196"/>
    <a:srgbClr val="FA3A81"/>
    <a:srgbClr val="C80A41"/>
    <a:srgbClr val="FEE5F0"/>
    <a:srgbClr val="FFC1DC"/>
    <a:srgbClr val="FFFFFF"/>
    <a:srgbClr val="F5F5F5"/>
    <a:srgbClr val="3D3D3D"/>
    <a:srgbClr val="EF87B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53" d="100"/>
          <a:sy n="53" d="100"/>
        </p:scale>
        <p:origin x="36" y="31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col"/>
        <c:grouping val="clustered"/>
        <c:varyColors val="0"/>
        <c:ser>
          <c:idx val="0"/>
          <c:order val="0"/>
          <c:tx>
            <c:strRef>
              <c:f>Sheet1!$B$1</c:f>
              <c:strCache>
                <c:ptCount val="1"/>
                <c:pt idx="0">
                  <c:v>Series 1</c:v>
                </c:pt>
              </c:strCache>
            </c:strRef>
          </c:tx>
          <c:spPr>
            <a:gradFill>
              <a:gsLst>
                <a:gs pos="0">
                  <a:schemeClr val="accent1">
                    <a:lumMod val="5000"/>
                    <a:lumOff val="95000"/>
                  </a:schemeClr>
                </a:gs>
                <a:gs pos="100000">
                  <a:srgbClr val="DD256E"/>
                </a:gs>
              </a:gsLst>
              <a:lin ang="5400000" scaled="1"/>
            </a:gradFill>
            <a:ln>
              <a:gradFill>
                <a:gsLst>
                  <a:gs pos="0">
                    <a:srgbClr val="D30155"/>
                  </a:gs>
                  <a:gs pos="100000">
                    <a:srgbClr val="EF87B1"/>
                  </a:gs>
                </a:gsLst>
                <a:lin ang="5400000" scaled="1"/>
              </a:gradFill>
            </a:ln>
            <a:effectLst/>
          </c:spPr>
          <c:invertIfNegative val="0"/>
          <c:dPt>
            <c:idx val="0"/>
            <c:invertIfNegative val="0"/>
            <c:bubble3D val="0"/>
            <c:spPr>
              <a:gradFill>
                <a:gsLst>
                  <a:gs pos="0">
                    <a:srgbClr val="FE5095"/>
                  </a:gs>
                  <a:gs pos="100000">
                    <a:srgbClr val="DD256E"/>
                  </a:gs>
                </a:gsLst>
                <a:lin ang="5400000" scaled="1"/>
              </a:gradFill>
              <a:ln>
                <a:gradFill>
                  <a:gsLst>
                    <a:gs pos="0">
                      <a:srgbClr val="D30155"/>
                    </a:gs>
                    <a:gs pos="100000">
                      <a:srgbClr val="EF87B1"/>
                    </a:gs>
                  </a:gsLst>
                  <a:lin ang="5400000" scaled="1"/>
                </a:gradFill>
              </a:ln>
              <a:effectLst/>
            </c:spPr>
            <c:extLst>
              <c:ext xmlns:c16="http://schemas.microsoft.com/office/drawing/2014/chart" uri="{C3380CC4-5D6E-409C-BE32-E72D297353CC}">
                <c16:uniqueId val="{00000001-1583-429D-BFD4-39B967C9B21B}"/>
              </c:ext>
            </c:extLst>
          </c:dPt>
          <c:cat>
            <c:strRef>
              <c:f>Sheet1!$A$2</c:f>
              <c:strCache>
                <c:ptCount val="1"/>
                <c:pt idx="0">
                  <c:v>Category 1</c:v>
                </c:pt>
              </c:strCache>
            </c:strRef>
          </c:cat>
          <c:val>
            <c:numRef>
              <c:f>Sheet1!$B$2</c:f>
              <c:numCache>
                <c:formatCode>0%</c:formatCode>
                <c:ptCount val="1"/>
                <c:pt idx="0">
                  <c:v>0.71</c:v>
                </c:pt>
              </c:numCache>
            </c:numRef>
          </c:val>
          <c:extLst>
            <c:ext xmlns:c16="http://schemas.microsoft.com/office/drawing/2014/chart" uri="{C3380CC4-5D6E-409C-BE32-E72D297353CC}">
              <c16:uniqueId val="{00000002-1583-429D-BFD4-39B967C9B21B}"/>
            </c:ext>
          </c:extLst>
        </c:ser>
        <c:ser>
          <c:idx val="1"/>
          <c:order val="1"/>
          <c:tx>
            <c:strRef>
              <c:f>Sheet1!$C$1</c:f>
              <c:strCache>
                <c:ptCount val="1"/>
                <c:pt idx="0">
                  <c:v>Series 2</c:v>
                </c:pt>
              </c:strCache>
            </c:strRef>
          </c:tx>
          <c:spPr>
            <a:solidFill>
              <a:schemeClr val="accent2"/>
            </a:solidFill>
            <a:ln>
              <a:noFill/>
            </a:ln>
            <a:effectLst/>
          </c:spPr>
          <c:invertIfNegative val="0"/>
          <c:dPt>
            <c:idx val="0"/>
            <c:invertIfNegative val="0"/>
            <c:bubble3D val="0"/>
            <c:spPr>
              <a:solidFill>
                <a:srgbClr val="3D3D3D"/>
              </a:solidFill>
              <a:ln>
                <a:noFill/>
              </a:ln>
              <a:effectLst/>
            </c:spPr>
            <c:extLst>
              <c:ext xmlns:c16="http://schemas.microsoft.com/office/drawing/2014/chart" uri="{C3380CC4-5D6E-409C-BE32-E72D297353CC}">
                <c16:uniqueId val="{00000004-1583-429D-BFD4-39B967C9B21B}"/>
              </c:ext>
            </c:extLst>
          </c:dPt>
          <c:cat>
            <c:strRef>
              <c:f>Sheet1!$A$2</c:f>
              <c:strCache>
                <c:ptCount val="1"/>
                <c:pt idx="0">
                  <c:v>Category 1</c:v>
                </c:pt>
              </c:strCache>
            </c:strRef>
          </c:cat>
          <c:val>
            <c:numRef>
              <c:f>Sheet1!$C$2</c:f>
              <c:numCache>
                <c:formatCode>0%</c:formatCode>
                <c:ptCount val="1"/>
                <c:pt idx="0">
                  <c:v>0.57999999999999996</c:v>
                </c:pt>
              </c:numCache>
            </c:numRef>
          </c:val>
          <c:extLst>
            <c:ext xmlns:c16="http://schemas.microsoft.com/office/drawing/2014/chart" uri="{C3380CC4-5D6E-409C-BE32-E72D297353CC}">
              <c16:uniqueId val="{00000005-1583-429D-BFD4-39B967C9B21B}"/>
            </c:ext>
          </c:extLst>
        </c:ser>
        <c:dLbls>
          <c:showLegendKey val="0"/>
          <c:showVal val="0"/>
          <c:showCatName val="0"/>
          <c:showSerName val="0"/>
          <c:showPercent val="0"/>
          <c:showBubbleSize val="0"/>
        </c:dLbls>
        <c:gapWidth val="219"/>
        <c:overlap val="-8"/>
        <c:axId val="2064654879"/>
        <c:axId val="2064663199"/>
      </c:barChart>
      <c:catAx>
        <c:axId val="2064654879"/>
        <c:scaling>
          <c:orientation val="minMax"/>
        </c:scaling>
        <c:delete val="1"/>
        <c:axPos val="b"/>
        <c:numFmt formatCode="General" sourceLinked="1"/>
        <c:majorTickMark val="none"/>
        <c:minorTickMark val="none"/>
        <c:tickLblPos val="nextTo"/>
        <c:crossAx val="2064663199"/>
        <c:crosses val="autoZero"/>
        <c:auto val="1"/>
        <c:lblAlgn val="ctr"/>
        <c:lblOffset val="100"/>
        <c:noMultiLvlLbl val="0"/>
      </c:catAx>
      <c:valAx>
        <c:axId val="2064663199"/>
        <c:scaling>
          <c:orientation val="minMax"/>
        </c:scaling>
        <c:delete val="1"/>
        <c:axPos val="l"/>
        <c:numFmt formatCode="0%" sourceLinked="1"/>
        <c:majorTickMark val="none"/>
        <c:minorTickMark val="none"/>
        <c:tickLblPos val="nextTo"/>
        <c:crossAx val="2064654879"/>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a:noFill/>
            </a:ln>
          </c:spPr>
          <c:dPt>
            <c:idx val="0"/>
            <c:bubble3D val="0"/>
            <c:spPr>
              <a:gradFill>
                <a:gsLst>
                  <a:gs pos="100000">
                    <a:srgbClr val="FF5196"/>
                  </a:gs>
                  <a:gs pos="0">
                    <a:srgbClr val="FFA1C9"/>
                  </a:gs>
                </a:gsLst>
                <a:lin ang="5400000" scaled="1"/>
              </a:gradFill>
              <a:ln w="19050">
                <a:noFill/>
              </a:ln>
              <a:effectLst/>
            </c:spPr>
            <c:extLst>
              <c:ext xmlns:c16="http://schemas.microsoft.com/office/drawing/2014/chart" uri="{C3380CC4-5D6E-409C-BE32-E72D297353CC}">
                <c16:uniqueId val="{00000002-5313-4D98-9E3C-5366231F0D97}"/>
              </c:ext>
            </c:extLst>
          </c:dPt>
          <c:dPt>
            <c:idx val="1"/>
            <c:bubble3D val="0"/>
            <c:spPr>
              <a:solidFill>
                <a:srgbClr val="F5F5F5"/>
              </a:solidFill>
              <a:ln w="19050">
                <a:noFill/>
              </a:ln>
              <a:effectLst/>
            </c:spPr>
            <c:extLst>
              <c:ext xmlns:c16="http://schemas.microsoft.com/office/drawing/2014/chart" uri="{C3380CC4-5D6E-409C-BE32-E72D297353CC}">
                <c16:uniqueId val="{00000003-5313-4D98-9E3C-5366231F0D97}"/>
              </c:ext>
            </c:extLst>
          </c:dPt>
          <c:cat>
            <c:strRef>
              <c:f>Sheet1!$A$2:$A$3</c:f>
              <c:strCache>
                <c:ptCount val="2"/>
                <c:pt idx="0">
                  <c:v>1st Qtr</c:v>
                </c:pt>
                <c:pt idx="1">
                  <c:v>2nd Qtr</c:v>
                </c:pt>
              </c:strCache>
            </c:strRef>
          </c:cat>
          <c:val>
            <c:numRef>
              <c:f>Sheet1!$B$2:$B$3</c:f>
              <c:numCache>
                <c:formatCode>0%</c:formatCode>
                <c:ptCount val="2"/>
                <c:pt idx="0">
                  <c:v>0.62</c:v>
                </c:pt>
                <c:pt idx="1">
                  <c:v>0.38</c:v>
                </c:pt>
              </c:numCache>
            </c:numRef>
          </c:val>
          <c:extLst>
            <c:ext xmlns:c16="http://schemas.microsoft.com/office/drawing/2014/chart" uri="{C3380CC4-5D6E-409C-BE32-E72D297353CC}">
              <c16:uniqueId val="{00000000-5313-4D98-9E3C-5366231F0D97}"/>
            </c:ext>
          </c:extLst>
        </c:ser>
        <c:dLbls>
          <c:showLegendKey val="0"/>
          <c:showVal val="0"/>
          <c:showCatName val="0"/>
          <c:showSerName val="0"/>
          <c:showPercent val="0"/>
          <c:showBubbleSize val="0"/>
          <c:showLeaderLines val="1"/>
        </c:dLbls>
        <c:firstSliceAng val="204"/>
        <c:holeSize val="64"/>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standard"/>
        <c:varyColors val="0"/>
        <c:ser>
          <c:idx val="0"/>
          <c:order val="0"/>
          <c:tx>
            <c:strRef>
              <c:f>Sheet1!$B$1</c:f>
              <c:strCache>
                <c:ptCount val="1"/>
                <c:pt idx="0">
                  <c:v>Series 1</c:v>
                </c:pt>
              </c:strCache>
            </c:strRef>
          </c:tx>
          <c:spPr>
            <a:gradFill>
              <a:gsLst>
                <a:gs pos="10000">
                  <a:srgbClr val="FFC1DC"/>
                </a:gs>
                <a:gs pos="100000">
                  <a:srgbClr val="FFFFFF">
                    <a:alpha val="0"/>
                  </a:srgbClr>
                </a:gs>
              </a:gsLst>
              <a:lin ang="5400000" scaled="1"/>
            </a:gradFill>
            <a:ln>
              <a:noFill/>
            </a:ln>
            <a:effectLst/>
          </c:spPr>
          <c:cat>
            <c:numRef>
              <c:f>Sheet1!$A$2:$A$4</c:f>
              <c:numCache>
                <c:formatCode>m/d/yyyy</c:formatCode>
                <c:ptCount val="3"/>
                <c:pt idx="0">
                  <c:v>37377</c:v>
                </c:pt>
                <c:pt idx="1">
                  <c:v>37408</c:v>
                </c:pt>
                <c:pt idx="2">
                  <c:v>37438</c:v>
                </c:pt>
              </c:numCache>
            </c:numRef>
          </c:cat>
          <c:val>
            <c:numRef>
              <c:f>Sheet1!$B$2:$B$4</c:f>
              <c:numCache>
                <c:formatCode>General</c:formatCode>
                <c:ptCount val="3"/>
                <c:pt idx="0">
                  <c:v>20</c:v>
                </c:pt>
                <c:pt idx="1">
                  <c:v>30</c:v>
                </c:pt>
                <c:pt idx="2">
                  <c:v>34</c:v>
                </c:pt>
              </c:numCache>
            </c:numRef>
          </c:val>
          <c:extLst>
            <c:ext xmlns:c16="http://schemas.microsoft.com/office/drawing/2014/chart" uri="{C3380CC4-5D6E-409C-BE32-E72D297353CC}">
              <c16:uniqueId val="{00000000-90B8-491F-8785-D32E5F870B0C}"/>
            </c:ext>
          </c:extLst>
        </c:ser>
        <c:dLbls>
          <c:showLegendKey val="0"/>
          <c:showVal val="0"/>
          <c:showCatName val="0"/>
          <c:showSerName val="0"/>
          <c:showPercent val="0"/>
          <c:showBubbleSize val="0"/>
        </c:dLbls>
        <c:axId val="500143007"/>
        <c:axId val="500159647"/>
      </c:areaChart>
      <c:dateAx>
        <c:axId val="500143007"/>
        <c:scaling>
          <c:orientation val="minMax"/>
        </c:scaling>
        <c:delete val="1"/>
        <c:axPos val="b"/>
        <c:numFmt formatCode="m/d/yyyy" sourceLinked="1"/>
        <c:majorTickMark val="out"/>
        <c:minorTickMark val="none"/>
        <c:tickLblPos val="nextTo"/>
        <c:crossAx val="500159647"/>
        <c:crosses val="autoZero"/>
        <c:auto val="1"/>
        <c:lblOffset val="100"/>
        <c:baseTimeUnit val="months"/>
      </c:dateAx>
      <c:valAx>
        <c:axId val="500159647"/>
        <c:scaling>
          <c:orientation val="minMax"/>
        </c:scaling>
        <c:delete val="1"/>
        <c:axPos val="l"/>
        <c:numFmt formatCode="General" sourceLinked="1"/>
        <c:majorTickMark val="none"/>
        <c:minorTickMark val="none"/>
        <c:tickLblPos val="nextTo"/>
        <c:crossAx val="500143007"/>
        <c:crosses val="autoZero"/>
        <c:crossBetween val="midCat"/>
      </c:valAx>
      <c:spPr>
        <a:noFill/>
        <a:ln w="25400">
          <a:noFill/>
        </a:ln>
        <a:effectLst/>
      </c:spPr>
    </c:plotArea>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col"/>
        <c:grouping val="clustered"/>
        <c:varyColors val="0"/>
        <c:ser>
          <c:idx val="0"/>
          <c:order val="0"/>
          <c:tx>
            <c:strRef>
              <c:f>Sheet1!$B$1</c:f>
              <c:strCache>
                <c:ptCount val="1"/>
                <c:pt idx="0">
                  <c:v>Series 1</c:v>
                </c:pt>
              </c:strCache>
            </c:strRef>
          </c:tx>
          <c:spPr>
            <a:gradFill>
              <a:gsLst>
                <a:gs pos="0">
                  <a:schemeClr val="accent1">
                    <a:lumMod val="5000"/>
                    <a:lumOff val="95000"/>
                  </a:schemeClr>
                </a:gs>
                <a:gs pos="100000">
                  <a:srgbClr val="DD256E"/>
                </a:gs>
              </a:gsLst>
              <a:lin ang="5400000" scaled="1"/>
            </a:gradFill>
            <a:ln>
              <a:gradFill>
                <a:gsLst>
                  <a:gs pos="0">
                    <a:srgbClr val="D30155"/>
                  </a:gs>
                  <a:gs pos="100000">
                    <a:srgbClr val="EF87B1"/>
                  </a:gs>
                </a:gsLst>
                <a:lin ang="5400000" scaled="1"/>
              </a:gradFill>
            </a:ln>
            <a:effectLst/>
          </c:spPr>
          <c:invertIfNegative val="0"/>
          <c:dPt>
            <c:idx val="0"/>
            <c:invertIfNegative val="0"/>
            <c:bubble3D val="0"/>
            <c:spPr>
              <a:gradFill>
                <a:gsLst>
                  <a:gs pos="0">
                    <a:srgbClr val="FE5095"/>
                  </a:gs>
                  <a:gs pos="100000">
                    <a:srgbClr val="DD256E"/>
                  </a:gs>
                </a:gsLst>
                <a:lin ang="5400000" scaled="1"/>
              </a:gradFill>
              <a:ln>
                <a:gradFill>
                  <a:gsLst>
                    <a:gs pos="0">
                      <a:srgbClr val="D30155"/>
                    </a:gs>
                    <a:gs pos="100000">
                      <a:srgbClr val="EF87B1"/>
                    </a:gs>
                  </a:gsLst>
                  <a:lin ang="5400000" scaled="1"/>
                </a:gradFill>
              </a:ln>
              <a:effectLst/>
            </c:spPr>
            <c:extLst>
              <c:ext xmlns:c16="http://schemas.microsoft.com/office/drawing/2014/chart" uri="{C3380CC4-5D6E-409C-BE32-E72D297353CC}">
                <c16:uniqueId val="{00000001-6908-4EDD-85BD-1A448D93DA37}"/>
              </c:ext>
            </c:extLst>
          </c:dPt>
          <c:cat>
            <c:strRef>
              <c:f>Sheet1!$A$2</c:f>
              <c:strCache>
                <c:ptCount val="1"/>
                <c:pt idx="0">
                  <c:v>Category 1</c:v>
                </c:pt>
              </c:strCache>
            </c:strRef>
          </c:cat>
          <c:val>
            <c:numRef>
              <c:f>Sheet1!$B$2</c:f>
              <c:numCache>
                <c:formatCode>0%</c:formatCode>
                <c:ptCount val="1"/>
                <c:pt idx="0">
                  <c:v>0.71</c:v>
                </c:pt>
              </c:numCache>
            </c:numRef>
          </c:val>
          <c:extLst>
            <c:ext xmlns:c16="http://schemas.microsoft.com/office/drawing/2014/chart" uri="{C3380CC4-5D6E-409C-BE32-E72D297353CC}">
              <c16:uniqueId val="{00000002-6908-4EDD-85BD-1A448D93DA37}"/>
            </c:ext>
          </c:extLst>
        </c:ser>
        <c:ser>
          <c:idx val="1"/>
          <c:order val="1"/>
          <c:tx>
            <c:strRef>
              <c:f>Sheet1!$C$1</c:f>
              <c:strCache>
                <c:ptCount val="1"/>
                <c:pt idx="0">
                  <c:v>Series 2</c:v>
                </c:pt>
              </c:strCache>
            </c:strRef>
          </c:tx>
          <c:spPr>
            <a:solidFill>
              <a:srgbClr val="FEE5F0"/>
            </a:solidFill>
            <a:ln>
              <a:noFill/>
            </a:ln>
            <a:effectLst/>
          </c:spPr>
          <c:invertIfNegative val="0"/>
          <c:dPt>
            <c:idx val="0"/>
            <c:invertIfNegative val="0"/>
            <c:bubble3D val="0"/>
            <c:spPr>
              <a:solidFill>
                <a:srgbClr val="FEE5F0"/>
              </a:solidFill>
              <a:ln>
                <a:noFill/>
              </a:ln>
              <a:effectLst/>
            </c:spPr>
            <c:extLst>
              <c:ext xmlns:c16="http://schemas.microsoft.com/office/drawing/2014/chart" uri="{C3380CC4-5D6E-409C-BE32-E72D297353CC}">
                <c16:uniqueId val="{00000004-6908-4EDD-85BD-1A448D93DA37}"/>
              </c:ext>
            </c:extLst>
          </c:dPt>
          <c:cat>
            <c:strRef>
              <c:f>Sheet1!$A$2</c:f>
              <c:strCache>
                <c:ptCount val="1"/>
                <c:pt idx="0">
                  <c:v>Category 1</c:v>
                </c:pt>
              </c:strCache>
            </c:strRef>
          </c:cat>
          <c:val>
            <c:numRef>
              <c:f>Sheet1!$C$2</c:f>
              <c:numCache>
                <c:formatCode>0%</c:formatCode>
                <c:ptCount val="1"/>
                <c:pt idx="0">
                  <c:v>0.57999999999999996</c:v>
                </c:pt>
              </c:numCache>
            </c:numRef>
          </c:val>
          <c:extLst>
            <c:ext xmlns:c16="http://schemas.microsoft.com/office/drawing/2014/chart" uri="{C3380CC4-5D6E-409C-BE32-E72D297353CC}">
              <c16:uniqueId val="{00000005-6908-4EDD-85BD-1A448D93DA37}"/>
            </c:ext>
          </c:extLst>
        </c:ser>
        <c:dLbls>
          <c:showLegendKey val="0"/>
          <c:showVal val="0"/>
          <c:showCatName val="0"/>
          <c:showSerName val="0"/>
          <c:showPercent val="0"/>
          <c:showBubbleSize val="0"/>
        </c:dLbls>
        <c:gapWidth val="219"/>
        <c:overlap val="-8"/>
        <c:axId val="2064654879"/>
        <c:axId val="2064663199"/>
      </c:barChart>
      <c:catAx>
        <c:axId val="2064654879"/>
        <c:scaling>
          <c:orientation val="minMax"/>
        </c:scaling>
        <c:delete val="1"/>
        <c:axPos val="b"/>
        <c:numFmt formatCode="General" sourceLinked="1"/>
        <c:majorTickMark val="none"/>
        <c:minorTickMark val="none"/>
        <c:tickLblPos val="nextTo"/>
        <c:crossAx val="2064663199"/>
        <c:crosses val="autoZero"/>
        <c:auto val="1"/>
        <c:lblAlgn val="ctr"/>
        <c:lblOffset val="100"/>
        <c:noMultiLvlLbl val="0"/>
      </c:catAx>
      <c:valAx>
        <c:axId val="2064663199"/>
        <c:scaling>
          <c:orientation val="minMax"/>
        </c:scaling>
        <c:delete val="1"/>
        <c:axPos val="l"/>
        <c:numFmt formatCode="0%" sourceLinked="1"/>
        <c:majorTickMark val="none"/>
        <c:minorTickMark val="none"/>
        <c:tickLblPos val="nextTo"/>
        <c:crossAx val="2064654879"/>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standard"/>
        <c:varyColors val="0"/>
        <c:ser>
          <c:idx val="0"/>
          <c:order val="0"/>
          <c:tx>
            <c:strRef>
              <c:f>Sheet1!$B$1</c:f>
              <c:strCache>
                <c:ptCount val="1"/>
                <c:pt idx="0">
                  <c:v>Series 1</c:v>
                </c:pt>
              </c:strCache>
            </c:strRef>
          </c:tx>
          <c:spPr>
            <a:gradFill>
              <a:gsLst>
                <a:gs pos="10000">
                  <a:srgbClr val="FFC1DC"/>
                </a:gs>
                <a:gs pos="100000">
                  <a:srgbClr val="FFFFFF">
                    <a:alpha val="0"/>
                  </a:srgbClr>
                </a:gs>
              </a:gsLst>
              <a:lin ang="5400000" scaled="1"/>
            </a:gradFill>
            <a:ln>
              <a:noFill/>
            </a:ln>
            <a:effectLst/>
          </c:spPr>
          <c:cat>
            <c:numRef>
              <c:f>Sheet1!$A$2:$A$4</c:f>
              <c:numCache>
                <c:formatCode>m/d/yyyy</c:formatCode>
                <c:ptCount val="3"/>
                <c:pt idx="0">
                  <c:v>37377</c:v>
                </c:pt>
                <c:pt idx="1">
                  <c:v>37408</c:v>
                </c:pt>
                <c:pt idx="2">
                  <c:v>37438</c:v>
                </c:pt>
              </c:numCache>
            </c:numRef>
          </c:cat>
          <c:val>
            <c:numRef>
              <c:f>Sheet1!$B$2:$B$4</c:f>
              <c:numCache>
                <c:formatCode>General</c:formatCode>
                <c:ptCount val="3"/>
                <c:pt idx="0">
                  <c:v>20</c:v>
                </c:pt>
                <c:pt idx="1">
                  <c:v>30</c:v>
                </c:pt>
                <c:pt idx="2">
                  <c:v>34</c:v>
                </c:pt>
              </c:numCache>
            </c:numRef>
          </c:val>
          <c:extLst>
            <c:ext xmlns:c16="http://schemas.microsoft.com/office/drawing/2014/chart" uri="{C3380CC4-5D6E-409C-BE32-E72D297353CC}">
              <c16:uniqueId val="{00000000-3255-400C-B3A7-A9BAB7A5F960}"/>
            </c:ext>
          </c:extLst>
        </c:ser>
        <c:dLbls>
          <c:showLegendKey val="0"/>
          <c:showVal val="0"/>
          <c:showCatName val="0"/>
          <c:showSerName val="0"/>
          <c:showPercent val="0"/>
          <c:showBubbleSize val="0"/>
        </c:dLbls>
        <c:axId val="500143007"/>
        <c:axId val="500159647"/>
      </c:areaChart>
      <c:dateAx>
        <c:axId val="500143007"/>
        <c:scaling>
          <c:orientation val="minMax"/>
        </c:scaling>
        <c:delete val="1"/>
        <c:axPos val="b"/>
        <c:numFmt formatCode="m/d/yyyy" sourceLinked="1"/>
        <c:majorTickMark val="out"/>
        <c:minorTickMark val="none"/>
        <c:tickLblPos val="nextTo"/>
        <c:crossAx val="500159647"/>
        <c:crosses val="autoZero"/>
        <c:auto val="1"/>
        <c:lblOffset val="100"/>
        <c:baseTimeUnit val="months"/>
      </c:dateAx>
      <c:valAx>
        <c:axId val="500159647"/>
        <c:scaling>
          <c:orientation val="minMax"/>
        </c:scaling>
        <c:delete val="1"/>
        <c:axPos val="l"/>
        <c:numFmt formatCode="General" sourceLinked="1"/>
        <c:majorTickMark val="none"/>
        <c:minorTickMark val="none"/>
        <c:tickLblPos val="nextTo"/>
        <c:crossAx val="500143007"/>
        <c:crosses val="autoZero"/>
        <c:crossBetween val="midCat"/>
      </c:valAx>
      <c:spPr>
        <a:noFill/>
        <a:ln w="25400">
          <a:noFill/>
        </a:ln>
        <a:effectLst/>
      </c:spPr>
    </c:plotArea>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doughnutChart>
        <c:varyColors val="1"/>
        <c:ser>
          <c:idx val="0"/>
          <c:order val="0"/>
          <c:tx>
            <c:strRef>
              <c:f>Sheet1!$B$1</c:f>
              <c:strCache>
                <c:ptCount val="1"/>
                <c:pt idx="0">
                  <c:v>Sales</c:v>
                </c:pt>
              </c:strCache>
            </c:strRef>
          </c:tx>
          <c:spPr>
            <a:ln>
              <a:noFill/>
            </a:ln>
          </c:spPr>
          <c:dPt>
            <c:idx val="0"/>
            <c:bubble3D val="0"/>
            <c:spPr>
              <a:noFill/>
              <a:ln w="19050">
                <a:noFill/>
              </a:ln>
              <a:effectLst/>
            </c:spPr>
            <c:extLst>
              <c:ext xmlns:c16="http://schemas.microsoft.com/office/drawing/2014/chart" uri="{C3380CC4-5D6E-409C-BE32-E72D297353CC}">
                <c16:uniqueId val="{00000009-5706-40FC-B386-DB215AF63886}"/>
              </c:ext>
            </c:extLst>
          </c:dPt>
          <c:dPt>
            <c:idx val="1"/>
            <c:bubble3D val="0"/>
            <c:spPr>
              <a:solidFill>
                <a:srgbClr val="FFA1C9"/>
              </a:solidFill>
              <a:ln w="19050">
                <a:noFill/>
              </a:ln>
              <a:effectLst/>
            </c:spPr>
            <c:extLst>
              <c:ext xmlns:c16="http://schemas.microsoft.com/office/drawing/2014/chart" uri="{C3380CC4-5D6E-409C-BE32-E72D297353CC}">
                <c16:uniqueId val="{00000006-5706-40FC-B386-DB215AF63886}"/>
              </c:ext>
            </c:extLst>
          </c:dPt>
          <c:cat>
            <c:strRef>
              <c:f>Sheet1!$A$2:$A$3</c:f>
              <c:strCache>
                <c:ptCount val="2"/>
                <c:pt idx="0">
                  <c:v>1st Qtr</c:v>
                </c:pt>
                <c:pt idx="1">
                  <c:v>2nd Qtr</c:v>
                </c:pt>
              </c:strCache>
            </c:strRef>
          </c:cat>
          <c:val>
            <c:numRef>
              <c:f>Sheet1!$B$2:$B$3</c:f>
              <c:numCache>
                <c:formatCode>0%</c:formatCode>
                <c:ptCount val="2"/>
                <c:pt idx="0">
                  <c:v>0.9</c:v>
                </c:pt>
                <c:pt idx="1">
                  <c:v>0.1</c:v>
                </c:pt>
              </c:numCache>
            </c:numRef>
          </c:val>
          <c:extLst>
            <c:ext xmlns:c16="http://schemas.microsoft.com/office/drawing/2014/chart" uri="{C3380CC4-5D6E-409C-BE32-E72D297353CC}">
              <c16:uniqueId val="{00000000-5706-40FC-B386-DB215AF63886}"/>
            </c:ext>
          </c:extLst>
        </c:ser>
        <c:ser>
          <c:idx val="1"/>
          <c:order val="1"/>
          <c:tx>
            <c:strRef>
              <c:f>Sheet1!$C$1</c:f>
              <c:strCache>
                <c:ptCount val="1"/>
                <c:pt idx="0">
                  <c:v>Sales2</c:v>
                </c:pt>
              </c:strCache>
            </c:strRef>
          </c:tx>
          <c:spPr>
            <a:ln>
              <a:noFill/>
            </a:ln>
          </c:spPr>
          <c:dPt>
            <c:idx val="0"/>
            <c:bubble3D val="0"/>
            <c:spPr>
              <a:noFill/>
              <a:ln w="19050">
                <a:noFill/>
              </a:ln>
              <a:effectLst/>
            </c:spPr>
            <c:extLst>
              <c:ext xmlns:c16="http://schemas.microsoft.com/office/drawing/2014/chart" uri="{C3380CC4-5D6E-409C-BE32-E72D297353CC}">
                <c16:uniqueId val="{0000000A-5706-40FC-B386-DB215AF63886}"/>
              </c:ext>
            </c:extLst>
          </c:dPt>
          <c:dPt>
            <c:idx val="1"/>
            <c:bubble3D val="0"/>
            <c:spPr>
              <a:solidFill>
                <a:srgbClr val="FF5196"/>
              </a:solidFill>
              <a:ln w="19050">
                <a:noFill/>
              </a:ln>
              <a:effectLst/>
            </c:spPr>
            <c:extLst>
              <c:ext xmlns:c16="http://schemas.microsoft.com/office/drawing/2014/chart" uri="{C3380CC4-5D6E-409C-BE32-E72D297353CC}">
                <c16:uniqueId val="{00000005-5706-40FC-B386-DB215AF63886}"/>
              </c:ext>
            </c:extLst>
          </c:dPt>
          <c:cat>
            <c:strRef>
              <c:f>Sheet1!$A$2:$A$3</c:f>
              <c:strCache>
                <c:ptCount val="2"/>
                <c:pt idx="0">
                  <c:v>1st Qtr</c:v>
                </c:pt>
                <c:pt idx="1">
                  <c:v>2nd Qtr</c:v>
                </c:pt>
              </c:strCache>
            </c:strRef>
          </c:cat>
          <c:val>
            <c:numRef>
              <c:f>Sheet1!$C$2:$C$3</c:f>
              <c:numCache>
                <c:formatCode>0%</c:formatCode>
                <c:ptCount val="2"/>
                <c:pt idx="0">
                  <c:v>0.8</c:v>
                </c:pt>
                <c:pt idx="1">
                  <c:v>0.2</c:v>
                </c:pt>
              </c:numCache>
            </c:numRef>
          </c:val>
          <c:extLst>
            <c:ext xmlns:c16="http://schemas.microsoft.com/office/drawing/2014/chart" uri="{C3380CC4-5D6E-409C-BE32-E72D297353CC}">
              <c16:uniqueId val="{00000002-5706-40FC-B386-DB215AF63886}"/>
            </c:ext>
          </c:extLst>
        </c:ser>
        <c:ser>
          <c:idx val="2"/>
          <c:order val="2"/>
          <c:tx>
            <c:strRef>
              <c:f>Sheet1!$D$1</c:f>
              <c:strCache>
                <c:ptCount val="1"/>
                <c:pt idx="0">
                  <c:v>Sales3</c:v>
                </c:pt>
              </c:strCache>
            </c:strRef>
          </c:tx>
          <c:spPr>
            <a:ln>
              <a:noFill/>
            </a:ln>
          </c:spPr>
          <c:dPt>
            <c:idx val="0"/>
            <c:bubble3D val="0"/>
            <c:spPr>
              <a:noFill/>
              <a:ln w="19050">
                <a:noFill/>
              </a:ln>
              <a:effectLst/>
            </c:spPr>
            <c:extLst>
              <c:ext xmlns:c16="http://schemas.microsoft.com/office/drawing/2014/chart" uri="{C3380CC4-5D6E-409C-BE32-E72D297353CC}">
                <c16:uniqueId val="{0000000B-5706-40FC-B386-DB215AF63886}"/>
              </c:ext>
            </c:extLst>
          </c:dPt>
          <c:dPt>
            <c:idx val="1"/>
            <c:bubble3D val="0"/>
            <c:spPr>
              <a:solidFill>
                <a:srgbClr val="FA3A81"/>
              </a:solidFill>
              <a:ln w="19050">
                <a:noFill/>
              </a:ln>
              <a:effectLst/>
            </c:spPr>
            <c:extLst>
              <c:ext xmlns:c16="http://schemas.microsoft.com/office/drawing/2014/chart" uri="{C3380CC4-5D6E-409C-BE32-E72D297353CC}">
                <c16:uniqueId val="{00000007-5706-40FC-B386-DB215AF63886}"/>
              </c:ext>
            </c:extLst>
          </c:dPt>
          <c:cat>
            <c:strRef>
              <c:f>Sheet1!$A$2:$A$3</c:f>
              <c:strCache>
                <c:ptCount val="2"/>
                <c:pt idx="0">
                  <c:v>1st Qtr</c:v>
                </c:pt>
                <c:pt idx="1">
                  <c:v>2nd Qtr</c:v>
                </c:pt>
              </c:strCache>
            </c:strRef>
          </c:cat>
          <c:val>
            <c:numRef>
              <c:f>Sheet1!$D$2:$D$3</c:f>
              <c:numCache>
                <c:formatCode>0%</c:formatCode>
                <c:ptCount val="2"/>
                <c:pt idx="0">
                  <c:v>0.7</c:v>
                </c:pt>
                <c:pt idx="1">
                  <c:v>0.3</c:v>
                </c:pt>
              </c:numCache>
            </c:numRef>
          </c:val>
          <c:extLst>
            <c:ext xmlns:c16="http://schemas.microsoft.com/office/drawing/2014/chart" uri="{C3380CC4-5D6E-409C-BE32-E72D297353CC}">
              <c16:uniqueId val="{00000003-5706-40FC-B386-DB215AF63886}"/>
            </c:ext>
          </c:extLst>
        </c:ser>
        <c:ser>
          <c:idx val="3"/>
          <c:order val="3"/>
          <c:tx>
            <c:strRef>
              <c:f>Sheet1!$E$1</c:f>
              <c:strCache>
                <c:ptCount val="1"/>
                <c:pt idx="0">
                  <c:v>Sales4</c:v>
                </c:pt>
              </c:strCache>
            </c:strRef>
          </c:tx>
          <c:spPr>
            <a:ln>
              <a:noFill/>
            </a:ln>
          </c:spPr>
          <c:dPt>
            <c:idx val="0"/>
            <c:bubble3D val="0"/>
            <c:spPr>
              <a:noFill/>
              <a:ln w="19050">
                <a:noFill/>
              </a:ln>
              <a:effectLst/>
            </c:spPr>
            <c:extLst>
              <c:ext xmlns:c16="http://schemas.microsoft.com/office/drawing/2014/chart" uri="{C3380CC4-5D6E-409C-BE32-E72D297353CC}">
                <c16:uniqueId val="{0000000C-5706-40FC-B386-DB215AF63886}"/>
              </c:ext>
            </c:extLst>
          </c:dPt>
          <c:dPt>
            <c:idx val="1"/>
            <c:bubble3D val="0"/>
            <c:spPr>
              <a:solidFill>
                <a:srgbClr val="C80A41"/>
              </a:solidFill>
              <a:ln w="19050">
                <a:noFill/>
              </a:ln>
              <a:effectLst/>
            </c:spPr>
            <c:extLst>
              <c:ext xmlns:c16="http://schemas.microsoft.com/office/drawing/2014/chart" uri="{C3380CC4-5D6E-409C-BE32-E72D297353CC}">
                <c16:uniqueId val="{00000008-5706-40FC-B386-DB215AF63886}"/>
              </c:ext>
            </c:extLst>
          </c:dPt>
          <c:cat>
            <c:strRef>
              <c:f>Sheet1!$A$2:$A$3</c:f>
              <c:strCache>
                <c:ptCount val="2"/>
                <c:pt idx="0">
                  <c:v>1st Qtr</c:v>
                </c:pt>
                <c:pt idx="1">
                  <c:v>2nd Qtr</c:v>
                </c:pt>
              </c:strCache>
            </c:strRef>
          </c:cat>
          <c:val>
            <c:numRef>
              <c:f>Sheet1!$E$2:$E$3</c:f>
              <c:numCache>
                <c:formatCode>0%</c:formatCode>
                <c:ptCount val="2"/>
                <c:pt idx="0">
                  <c:v>0.6</c:v>
                </c:pt>
                <c:pt idx="1">
                  <c:v>0.4</c:v>
                </c:pt>
              </c:numCache>
            </c:numRef>
          </c:val>
          <c:extLst>
            <c:ext xmlns:c16="http://schemas.microsoft.com/office/drawing/2014/chart" uri="{C3380CC4-5D6E-409C-BE32-E72D297353CC}">
              <c16:uniqueId val="{00000004-5706-40FC-B386-DB215AF63886}"/>
            </c:ext>
          </c:extLst>
        </c:ser>
        <c:dLbls>
          <c:showLegendKey val="0"/>
          <c:showVal val="0"/>
          <c:showCatName val="0"/>
          <c:showSerName val="0"/>
          <c:showPercent val="0"/>
          <c:showBubbleSize val="0"/>
          <c:showLeaderLines val="1"/>
        </c:dLbls>
        <c:firstSliceAng val="270"/>
        <c:holeSize val="2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158607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svg"/><Relationship Id="rId13" Type="http://schemas.openxmlformats.org/officeDocument/2006/relationships/image" Target="../media/image11.pn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 Id="rId14" Type="http://schemas.openxmlformats.org/officeDocument/2006/relationships/image" Target="../media/image12.svg"/></Relationships>
</file>

<file path=ppt/slides/_rels/slide10.xml.rels><?xml version="1.0" encoding="UTF-8" standalone="yes"?>
<Relationships xmlns="http://schemas.openxmlformats.org/package/2006/relationships"><Relationship Id="rId13" Type="http://schemas.openxmlformats.org/officeDocument/2006/relationships/image" Target="../media/image101.png"/><Relationship Id="rId18" Type="http://schemas.openxmlformats.org/officeDocument/2006/relationships/image" Target="../media/image182.svg"/><Relationship Id="rId26" Type="http://schemas.openxmlformats.org/officeDocument/2006/relationships/image" Target="../media/image190.svg"/><Relationship Id="rId39" Type="http://schemas.openxmlformats.org/officeDocument/2006/relationships/image" Target="../media/image203.png"/><Relationship Id="rId21" Type="http://schemas.openxmlformats.org/officeDocument/2006/relationships/image" Target="../media/image185.svg"/><Relationship Id="rId34" Type="http://schemas.openxmlformats.org/officeDocument/2006/relationships/image" Target="../media/image198.png"/><Relationship Id="rId42" Type="http://schemas.openxmlformats.org/officeDocument/2006/relationships/image" Target="../media/image206.svg"/><Relationship Id="rId47" Type="http://schemas.openxmlformats.org/officeDocument/2006/relationships/image" Target="../media/image211.svg"/><Relationship Id="rId50" Type="http://schemas.openxmlformats.org/officeDocument/2006/relationships/image" Target="../media/image214.svg"/><Relationship Id="rId55" Type="http://schemas.openxmlformats.org/officeDocument/2006/relationships/image" Target="../media/image219.svg"/><Relationship Id="rId7" Type="http://schemas.openxmlformats.org/officeDocument/2006/relationships/image" Target="../media/image172.svg"/><Relationship Id="rId2" Type="http://schemas.openxmlformats.org/officeDocument/2006/relationships/notesSlide" Target="../notesSlides/notesSlide10.xml"/><Relationship Id="rId16" Type="http://schemas.openxmlformats.org/officeDocument/2006/relationships/image" Target="../media/image180.svg"/><Relationship Id="rId29" Type="http://schemas.openxmlformats.org/officeDocument/2006/relationships/image" Target="../media/image193.svg"/><Relationship Id="rId11" Type="http://schemas.openxmlformats.org/officeDocument/2006/relationships/image" Target="../media/image176.png"/><Relationship Id="rId24" Type="http://schemas.openxmlformats.org/officeDocument/2006/relationships/image" Target="../media/image188.svg"/><Relationship Id="rId32" Type="http://schemas.openxmlformats.org/officeDocument/2006/relationships/image" Target="../media/image196.png"/><Relationship Id="rId37" Type="http://schemas.openxmlformats.org/officeDocument/2006/relationships/image" Target="../media/image201.svg"/><Relationship Id="rId40" Type="http://schemas.openxmlformats.org/officeDocument/2006/relationships/image" Target="../media/image204.svg"/><Relationship Id="rId45" Type="http://schemas.openxmlformats.org/officeDocument/2006/relationships/image" Target="../media/image209.svg"/><Relationship Id="rId53" Type="http://schemas.openxmlformats.org/officeDocument/2006/relationships/image" Target="../media/image217.svg"/><Relationship Id="rId58" Type="http://schemas.openxmlformats.org/officeDocument/2006/relationships/image" Target="../media/image221.png"/><Relationship Id="rId5" Type="http://schemas.openxmlformats.org/officeDocument/2006/relationships/image" Target="../media/image170.png"/><Relationship Id="rId61" Type="http://schemas.openxmlformats.org/officeDocument/2006/relationships/image" Target="../media/image223.png"/><Relationship Id="rId19" Type="http://schemas.openxmlformats.org/officeDocument/2006/relationships/image" Target="../media/image183.png"/><Relationship Id="rId14" Type="http://schemas.openxmlformats.org/officeDocument/2006/relationships/image" Target="../media/image178.svg"/><Relationship Id="rId22" Type="http://schemas.openxmlformats.org/officeDocument/2006/relationships/image" Target="../media/image186.svg"/><Relationship Id="rId27" Type="http://schemas.openxmlformats.org/officeDocument/2006/relationships/image" Target="../media/image191.svg"/><Relationship Id="rId30" Type="http://schemas.openxmlformats.org/officeDocument/2006/relationships/image" Target="../media/image194.svg"/><Relationship Id="rId35" Type="http://schemas.openxmlformats.org/officeDocument/2006/relationships/image" Target="../media/image199.svg"/><Relationship Id="rId43" Type="http://schemas.openxmlformats.org/officeDocument/2006/relationships/image" Target="../media/image207.svg"/><Relationship Id="rId48" Type="http://schemas.openxmlformats.org/officeDocument/2006/relationships/image" Target="../media/image212.svg"/><Relationship Id="rId56" Type="http://schemas.openxmlformats.org/officeDocument/2006/relationships/image" Target="../media/image18.png"/><Relationship Id="rId8" Type="http://schemas.openxmlformats.org/officeDocument/2006/relationships/image" Target="../media/image173.svg"/><Relationship Id="rId51" Type="http://schemas.openxmlformats.org/officeDocument/2006/relationships/image" Target="../media/image215.svg"/><Relationship Id="rId3" Type="http://schemas.openxmlformats.org/officeDocument/2006/relationships/image" Target="../media/image168.png"/><Relationship Id="rId12" Type="http://schemas.openxmlformats.org/officeDocument/2006/relationships/image" Target="../media/image177.svg"/><Relationship Id="rId17" Type="http://schemas.openxmlformats.org/officeDocument/2006/relationships/image" Target="../media/image181.png"/><Relationship Id="rId25" Type="http://schemas.openxmlformats.org/officeDocument/2006/relationships/image" Target="../media/image189.png"/><Relationship Id="rId33" Type="http://schemas.openxmlformats.org/officeDocument/2006/relationships/image" Target="../media/image197.svg"/><Relationship Id="rId38" Type="http://schemas.openxmlformats.org/officeDocument/2006/relationships/image" Target="../media/image202.svg"/><Relationship Id="rId46" Type="http://schemas.openxmlformats.org/officeDocument/2006/relationships/image" Target="../media/image210.png"/><Relationship Id="rId59" Type="http://schemas.openxmlformats.org/officeDocument/2006/relationships/image" Target="../media/image222.svg"/><Relationship Id="rId20" Type="http://schemas.openxmlformats.org/officeDocument/2006/relationships/image" Target="../media/image184.svg"/><Relationship Id="rId41" Type="http://schemas.openxmlformats.org/officeDocument/2006/relationships/image" Target="../media/image205.png"/><Relationship Id="rId54" Type="http://schemas.openxmlformats.org/officeDocument/2006/relationships/image" Target="../media/image218.png"/><Relationship Id="rId62" Type="http://schemas.openxmlformats.org/officeDocument/2006/relationships/image" Target="../media/image224.svg"/><Relationship Id="rId1" Type="http://schemas.openxmlformats.org/officeDocument/2006/relationships/slideLayout" Target="../slideLayouts/slideLayout1.xml"/><Relationship Id="rId6" Type="http://schemas.openxmlformats.org/officeDocument/2006/relationships/image" Target="../media/image171.svg"/><Relationship Id="rId15" Type="http://schemas.openxmlformats.org/officeDocument/2006/relationships/image" Target="../media/image179.png"/><Relationship Id="rId23" Type="http://schemas.openxmlformats.org/officeDocument/2006/relationships/image" Target="../media/image187.png"/><Relationship Id="rId28" Type="http://schemas.openxmlformats.org/officeDocument/2006/relationships/image" Target="../media/image192.png"/><Relationship Id="rId36" Type="http://schemas.openxmlformats.org/officeDocument/2006/relationships/image" Target="../media/image200.png"/><Relationship Id="rId49" Type="http://schemas.openxmlformats.org/officeDocument/2006/relationships/image" Target="../media/image213.png"/><Relationship Id="rId57" Type="http://schemas.openxmlformats.org/officeDocument/2006/relationships/image" Target="../media/image220.svg"/><Relationship Id="rId10" Type="http://schemas.openxmlformats.org/officeDocument/2006/relationships/image" Target="../media/image175.svg"/><Relationship Id="rId31" Type="http://schemas.openxmlformats.org/officeDocument/2006/relationships/image" Target="../media/image195.svg"/><Relationship Id="rId44" Type="http://schemas.openxmlformats.org/officeDocument/2006/relationships/image" Target="../media/image208.png"/><Relationship Id="rId52" Type="http://schemas.openxmlformats.org/officeDocument/2006/relationships/image" Target="../media/image216.png"/><Relationship Id="rId60" Type="http://schemas.openxmlformats.org/officeDocument/2006/relationships/chart" Target="../charts/chart3.xml"/><Relationship Id="rId4" Type="http://schemas.openxmlformats.org/officeDocument/2006/relationships/image" Target="../media/image169.svg"/><Relationship Id="rId9" Type="http://schemas.openxmlformats.org/officeDocument/2006/relationships/image" Target="../media/image174.svg"/></Relationships>
</file>

<file path=ppt/slides/_rels/slide11.xml.rels><?xml version="1.0" encoding="UTF-8" standalone="yes"?>
<Relationships xmlns="http://schemas.openxmlformats.org/package/2006/relationships"><Relationship Id="rId8" Type="http://schemas.openxmlformats.org/officeDocument/2006/relationships/image" Target="../media/image230.svg"/><Relationship Id="rId13" Type="http://schemas.openxmlformats.org/officeDocument/2006/relationships/image" Target="../media/image235.svg"/><Relationship Id="rId18" Type="http://schemas.openxmlformats.org/officeDocument/2006/relationships/image" Target="../media/image240.png"/><Relationship Id="rId3" Type="http://schemas.openxmlformats.org/officeDocument/2006/relationships/image" Target="../media/image225.png"/><Relationship Id="rId21" Type="http://schemas.openxmlformats.org/officeDocument/2006/relationships/image" Target="../media/image243.svg"/><Relationship Id="rId7" Type="http://schemas.openxmlformats.org/officeDocument/2006/relationships/image" Target="../media/image229.png"/><Relationship Id="rId12" Type="http://schemas.openxmlformats.org/officeDocument/2006/relationships/image" Target="../media/image234.png"/><Relationship Id="rId17" Type="http://schemas.openxmlformats.org/officeDocument/2006/relationships/image" Target="../media/image239.svg"/><Relationship Id="rId2" Type="http://schemas.openxmlformats.org/officeDocument/2006/relationships/notesSlide" Target="../notesSlides/notesSlide11.xml"/><Relationship Id="rId16" Type="http://schemas.openxmlformats.org/officeDocument/2006/relationships/image" Target="../media/image238.png"/><Relationship Id="rId20" Type="http://schemas.openxmlformats.org/officeDocument/2006/relationships/image" Target="../media/image242.png"/><Relationship Id="rId1" Type="http://schemas.openxmlformats.org/officeDocument/2006/relationships/slideLayout" Target="../slideLayouts/slideLayout1.xml"/><Relationship Id="rId6" Type="http://schemas.openxmlformats.org/officeDocument/2006/relationships/image" Target="../media/image228.svg"/><Relationship Id="rId11" Type="http://schemas.openxmlformats.org/officeDocument/2006/relationships/image" Target="../media/image233.svg"/><Relationship Id="rId5" Type="http://schemas.openxmlformats.org/officeDocument/2006/relationships/image" Target="../media/image227.png"/><Relationship Id="rId15" Type="http://schemas.openxmlformats.org/officeDocument/2006/relationships/image" Target="../media/image237.svg"/><Relationship Id="rId10" Type="http://schemas.openxmlformats.org/officeDocument/2006/relationships/image" Target="../media/image232.png"/><Relationship Id="rId19" Type="http://schemas.openxmlformats.org/officeDocument/2006/relationships/image" Target="../media/image241.svg"/><Relationship Id="rId4" Type="http://schemas.openxmlformats.org/officeDocument/2006/relationships/image" Target="../media/image226.svg"/><Relationship Id="rId9" Type="http://schemas.openxmlformats.org/officeDocument/2006/relationships/image" Target="../media/image231.svg"/><Relationship Id="rId14" Type="http://schemas.openxmlformats.org/officeDocument/2006/relationships/image" Target="../media/image236.png"/><Relationship Id="rId22" Type="http://schemas.openxmlformats.org/officeDocument/2006/relationships/chart" Target="../charts/chart4.xml"/></Relationships>
</file>

<file path=ppt/slides/_rels/slide12.xml.rels><?xml version="1.0" encoding="UTF-8" standalone="yes"?>
<Relationships xmlns="http://schemas.openxmlformats.org/package/2006/relationships"><Relationship Id="rId13" Type="http://schemas.openxmlformats.org/officeDocument/2006/relationships/image" Target="../media/image249.png"/><Relationship Id="rId18" Type="http://schemas.openxmlformats.org/officeDocument/2006/relationships/image" Target="../media/image254.png"/><Relationship Id="rId26" Type="http://schemas.openxmlformats.org/officeDocument/2006/relationships/image" Target="../media/image262.png"/><Relationship Id="rId39" Type="http://schemas.openxmlformats.org/officeDocument/2006/relationships/image" Target="../media/image273.svg"/><Relationship Id="rId21" Type="http://schemas.openxmlformats.org/officeDocument/2006/relationships/image" Target="../media/image257.svg"/><Relationship Id="rId34" Type="http://schemas.openxmlformats.org/officeDocument/2006/relationships/image" Target="../media/image101.png"/><Relationship Id="rId42" Type="http://schemas.openxmlformats.org/officeDocument/2006/relationships/image" Target="../media/image152.png"/><Relationship Id="rId47" Type="http://schemas.openxmlformats.org/officeDocument/2006/relationships/image" Target="../media/image280.svg"/><Relationship Id="rId50" Type="http://schemas.openxmlformats.org/officeDocument/2006/relationships/image" Target="../media/image283.svg"/><Relationship Id="rId55" Type="http://schemas.openxmlformats.org/officeDocument/2006/relationships/chart" Target="../charts/chart5.xml"/><Relationship Id="rId7" Type="http://schemas.openxmlformats.org/officeDocument/2006/relationships/image" Target="../media/image221.png"/><Relationship Id="rId2" Type="http://schemas.openxmlformats.org/officeDocument/2006/relationships/notesSlide" Target="../notesSlides/notesSlide12.xml"/><Relationship Id="rId16" Type="http://schemas.openxmlformats.org/officeDocument/2006/relationships/image" Target="../media/image252.svg"/><Relationship Id="rId29" Type="http://schemas.openxmlformats.org/officeDocument/2006/relationships/image" Target="../media/image265.svg"/><Relationship Id="rId11" Type="http://schemas.openxmlformats.org/officeDocument/2006/relationships/image" Target="../media/image247.png"/><Relationship Id="rId24" Type="http://schemas.openxmlformats.org/officeDocument/2006/relationships/image" Target="../media/image260.png"/><Relationship Id="rId32" Type="http://schemas.openxmlformats.org/officeDocument/2006/relationships/image" Target="../media/image145.png"/><Relationship Id="rId37" Type="http://schemas.openxmlformats.org/officeDocument/2006/relationships/image" Target="../media/image271.svg"/><Relationship Id="rId40" Type="http://schemas.openxmlformats.org/officeDocument/2006/relationships/image" Target="../media/image274.png"/><Relationship Id="rId45" Type="http://schemas.openxmlformats.org/officeDocument/2006/relationships/image" Target="../media/image278.svg"/><Relationship Id="rId53" Type="http://schemas.openxmlformats.org/officeDocument/2006/relationships/image" Target="../media/image286.png"/><Relationship Id="rId5" Type="http://schemas.openxmlformats.org/officeDocument/2006/relationships/image" Target="../media/image18.png"/><Relationship Id="rId10" Type="http://schemas.openxmlformats.org/officeDocument/2006/relationships/image" Target="../media/image224.svg"/><Relationship Id="rId19" Type="http://schemas.openxmlformats.org/officeDocument/2006/relationships/image" Target="../media/image255.svg"/><Relationship Id="rId31" Type="http://schemas.openxmlformats.org/officeDocument/2006/relationships/image" Target="../media/image267.svg"/><Relationship Id="rId44" Type="http://schemas.openxmlformats.org/officeDocument/2006/relationships/image" Target="../media/image277.png"/><Relationship Id="rId52" Type="http://schemas.openxmlformats.org/officeDocument/2006/relationships/image" Target="../media/image285.svg"/><Relationship Id="rId4" Type="http://schemas.openxmlformats.org/officeDocument/2006/relationships/image" Target="../media/image245.svg"/><Relationship Id="rId9" Type="http://schemas.openxmlformats.org/officeDocument/2006/relationships/image" Target="../media/image223.png"/><Relationship Id="rId14" Type="http://schemas.openxmlformats.org/officeDocument/2006/relationships/image" Target="../media/image250.svg"/><Relationship Id="rId22" Type="http://schemas.openxmlformats.org/officeDocument/2006/relationships/image" Target="../media/image258.png"/><Relationship Id="rId27" Type="http://schemas.openxmlformats.org/officeDocument/2006/relationships/image" Target="../media/image263.svg"/><Relationship Id="rId30" Type="http://schemas.openxmlformats.org/officeDocument/2006/relationships/image" Target="../media/image266.png"/><Relationship Id="rId35" Type="http://schemas.openxmlformats.org/officeDocument/2006/relationships/image" Target="../media/image269.svg"/><Relationship Id="rId43" Type="http://schemas.openxmlformats.org/officeDocument/2006/relationships/image" Target="../media/image276.svg"/><Relationship Id="rId48" Type="http://schemas.openxmlformats.org/officeDocument/2006/relationships/image" Target="../media/image281.svg"/><Relationship Id="rId8" Type="http://schemas.openxmlformats.org/officeDocument/2006/relationships/image" Target="../media/image222.svg"/><Relationship Id="rId51" Type="http://schemas.openxmlformats.org/officeDocument/2006/relationships/image" Target="../media/image284.png"/><Relationship Id="rId3" Type="http://schemas.openxmlformats.org/officeDocument/2006/relationships/image" Target="../media/image244.png"/><Relationship Id="rId12" Type="http://schemas.openxmlformats.org/officeDocument/2006/relationships/image" Target="../media/image248.svg"/><Relationship Id="rId17" Type="http://schemas.openxmlformats.org/officeDocument/2006/relationships/image" Target="../media/image253.svg"/><Relationship Id="rId25" Type="http://schemas.openxmlformats.org/officeDocument/2006/relationships/image" Target="../media/image261.svg"/><Relationship Id="rId33" Type="http://schemas.openxmlformats.org/officeDocument/2006/relationships/image" Target="../media/image268.svg"/><Relationship Id="rId38" Type="http://schemas.openxmlformats.org/officeDocument/2006/relationships/image" Target="../media/image272.png"/><Relationship Id="rId46" Type="http://schemas.openxmlformats.org/officeDocument/2006/relationships/image" Target="../media/image279.png"/><Relationship Id="rId20" Type="http://schemas.openxmlformats.org/officeDocument/2006/relationships/image" Target="../media/image256.png"/><Relationship Id="rId41" Type="http://schemas.openxmlformats.org/officeDocument/2006/relationships/image" Target="../media/image275.svg"/><Relationship Id="rId54" Type="http://schemas.openxmlformats.org/officeDocument/2006/relationships/image" Target="../media/image287.svg"/><Relationship Id="rId1" Type="http://schemas.openxmlformats.org/officeDocument/2006/relationships/slideLayout" Target="../slideLayouts/slideLayout1.xml"/><Relationship Id="rId6" Type="http://schemas.openxmlformats.org/officeDocument/2006/relationships/image" Target="../media/image246.svg"/><Relationship Id="rId15" Type="http://schemas.openxmlformats.org/officeDocument/2006/relationships/image" Target="../media/image251.png"/><Relationship Id="rId23" Type="http://schemas.openxmlformats.org/officeDocument/2006/relationships/image" Target="../media/image259.svg"/><Relationship Id="rId28" Type="http://schemas.openxmlformats.org/officeDocument/2006/relationships/image" Target="../media/image264.png"/><Relationship Id="rId36" Type="http://schemas.openxmlformats.org/officeDocument/2006/relationships/image" Target="../media/image270.png"/><Relationship Id="rId49" Type="http://schemas.openxmlformats.org/officeDocument/2006/relationships/image" Target="../media/image282.png"/></Relationships>
</file>

<file path=ppt/slides/_rels/slide13.xml.rels><?xml version="1.0" encoding="UTF-8" standalone="yes"?>
<Relationships xmlns="http://schemas.openxmlformats.org/package/2006/relationships"><Relationship Id="rId13" Type="http://schemas.openxmlformats.org/officeDocument/2006/relationships/image" Target="../media/image103.png"/><Relationship Id="rId18" Type="http://schemas.openxmlformats.org/officeDocument/2006/relationships/image" Target="../media/image298.svg"/><Relationship Id="rId26" Type="http://schemas.openxmlformats.org/officeDocument/2006/relationships/image" Target="../media/image306.svg"/><Relationship Id="rId3" Type="http://schemas.openxmlformats.org/officeDocument/2006/relationships/image" Target="../media/image288.png"/><Relationship Id="rId21" Type="http://schemas.openxmlformats.org/officeDocument/2006/relationships/image" Target="../media/image301.png"/><Relationship Id="rId34" Type="http://schemas.openxmlformats.org/officeDocument/2006/relationships/image" Target="../media/image314.svg"/><Relationship Id="rId7" Type="http://schemas.openxmlformats.org/officeDocument/2006/relationships/image" Target="../media/image292.png"/><Relationship Id="rId12" Type="http://schemas.openxmlformats.org/officeDocument/2006/relationships/image" Target="../media/image295.svg"/><Relationship Id="rId17" Type="http://schemas.openxmlformats.org/officeDocument/2006/relationships/image" Target="../media/image107.png"/><Relationship Id="rId25" Type="http://schemas.openxmlformats.org/officeDocument/2006/relationships/image" Target="../media/image305.svg"/><Relationship Id="rId33" Type="http://schemas.openxmlformats.org/officeDocument/2006/relationships/image" Target="../media/image313.svg"/><Relationship Id="rId2" Type="http://schemas.openxmlformats.org/officeDocument/2006/relationships/notesSlide" Target="../notesSlides/notesSlide13.xml"/><Relationship Id="rId16" Type="http://schemas.openxmlformats.org/officeDocument/2006/relationships/image" Target="../media/image297.svg"/><Relationship Id="rId20" Type="http://schemas.openxmlformats.org/officeDocument/2006/relationships/image" Target="../media/image300.svg"/><Relationship Id="rId29" Type="http://schemas.openxmlformats.org/officeDocument/2006/relationships/image" Target="../media/image309.png"/><Relationship Id="rId1" Type="http://schemas.openxmlformats.org/officeDocument/2006/relationships/slideLayout" Target="../slideLayouts/slideLayout1.xml"/><Relationship Id="rId6" Type="http://schemas.openxmlformats.org/officeDocument/2006/relationships/image" Target="../media/image291.svg"/><Relationship Id="rId11" Type="http://schemas.openxmlformats.org/officeDocument/2006/relationships/image" Target="../media/image101.png"/><Relationship Id="rId24" Type="http://schemas.openxmlformats.org/officeDocument/2006/relationships/image" Target="../media/image304.svg"/><Relationship Id="rId32" Type="http://schemas.openxmlformats.org/officeDocument/2006/relationships/image" Target="../media/image312.svg"/><Relationship Id="rId5" Type="http://schemas.openxmlformats.org/officeDocument/2006/relationships/image" Target="../media/image290.png"/><Relationship Id="rId15" Type="http://schemas.openxmlformats.org/officeDocument/2006/relationships/image" Target="../media/image105.png"/><Relationship Id="rId23" Type="http://schemas.openxmlformats.org/officeDocument/2006/relationships/image" Target="../media/image303.png"/><Relationship Id="rId28" Type="http://schemas.openxmlformats.org/officeDocument/2006/relationships/image" Target="../media/image308.svg"/><Relationship Id="rId36" Type="http://schemas.openxmlformats.org/officeDocument/2006/relationships/image" Target="../media/image316.svg"/><Relationship Id="rId10" Type="http://schemas.openxmlformats.org/officeDocument/2006/relationships/image" Target="../media/image294.svg"/><Relationship Id="rId19" Type="http://schemas.openxmlformats.org/officeDocument/2006/relationships/image" Target="../media/image299.png"/><Relationship Id="rId31" Type="http://schemas.openxmlformats.org/officeDocument/2006/relationships/image" Target="../media/image311.png"/><Relationship Id="rId4" Type="http://schemas.openxmlformats.org/officeDocument/2006/relationships/image" Target="../media/image289.svg"/><Relationship Id="rId9" Type="http://schemas.openxmlformats.org/officeDocument/2006/relationships/image" Target="../media/image99.png"/><Relationship Id="rId14" Type="http://schemas.openxmlformats.org/officeDocument/2006/relationships/image" Target="../media/image296.svg"/><Relationship Id="rId22" Type="http://schemas.openxmlformats.org/officeDocument/2006/relationships/image" Target="../media/image302.svg"/><Relationship Id="rId27" Type="http://schemas.openxmlformats.org/officeDocument/2006/relationships/image" Target="../media/image307.png"/><Relationship Id="rId30" Type="http://schemas.openxmlformats.org/officeDocument/2006/relationships/image" Target="../media/image310.svg"/><Relationship Id="rId35" Type="http://schemas.openxmlformats.org/officeDocument/2006/relationships/image" Target="../media/image315.png"/><Relationship Id="rId8" Type="http://schemas.openxmlformats.org/officeDocument/2006/relationships/image" Target="../media/image293.svg"/></Relationships>
</file>

<file path=ppt/slides/_rels/slide14.xml.rels><?xml version="1.0" encoding="UTF-8" standalone="yes"?>
<Relationships xmlns="http://schemas.openxmlformats.org/package/2006/relationships"><Relationship Id="rId3" Type="http://schemas.openxmlformats.org/officeDocument/2006/relationships/image" Target="../media/image317.pn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chart" Target="../charts/chart6.xml"/><Relationship Id="rId4" Type="http://schemas.openxmlformats.org/officeDocument/2006/relationships/image" Target="../media/image318.svg"/></Relationships>
</file>

<file path=ppt/slides/_rels/slide15.xml.rels><?xml version="1.0" encoding="UTF-8" standalone="yes"?>
<Relationships xmlns="http://schemas.openxmlformats.org/package/2006/relationships"><Relationship Id="rId3" Type="http://schemas.openxmlformats.org/officeDocument/2006/relationships/image" Target="../media/image319.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320.svg"/></Relationships>
</file>

<file path=ppt/slides/_rels/slide16.xml.rels><?xml version="1.0" encoding="UTF-8" standalone="yes"?>
<Relationships xmlns="http://schemas.openxmlformats.org/package/2006/relationships"><Relationship Id="rId13" Type="http://schemas.openxmlformats.org/officeDocument/2006/relationships/image" Target="../media/image331.png"/><Relationship Id="rId18" Type="http://schemas.openxmlformats.org/officeDocument/2006/relationships/image" Target="../media/image336.svg"/><Relationship Id="rId26" Type="http://schemas.openxmlformats.org/officeDocument/2006/relationships/image" Target="../media/image343.png"/><Relationship Id="rId3" Type="http://schemas.openxmlformats.org/officeDocument/2006/relationships/image" Target="../media/image321.png"/><Relationship Id="rId21" Type="http://schemas.openxmlformats.org/officeDocument/2006/relationships/image" Target="../media/image339.svg"/><Relationship Id="rId34" Type="http://schemas.openxmlformats.org/officeDocument/2006/relationships/image" Target="../media/image351.svg"/><Relationship Id="rId7" Type="http://schemas.openxmlformats.org/officeDocument/2006/relationships/image" Target="../media/image325.png"/><Relationship Id="rId12" Type="http://schemas.openxmlformats.org/officeDocument/2006/relationships/image" Target="../media/image330.svg"/><Relationship Id="rId17" Type="http://schemas.openxmlformats.org/officeDocument/2006/relationships/image" Target="../media/image335.png"/><Relationship Id="rId25" Type="http://schemas.openxmlformats.org/officeDocument/2006/relationships/image" Target="../media/image342.svg"/><Relationship Id="rId33" Type="http://schemas.openxmlformats.org/officeDocument/2006/relationships/image" Target="../media/image350.svg"/><Relationship Id="rId2" Type="http://schemas.openxmlformats.org/officeDocument/2006/relationships/notesSlide" Target="../notesSlides/notesSlide16.xml"/><Relationship Id="rId16" Type="http://schemas.openxmlformats.org/officeDocument/2006/relationships/image" Target="../media/image334.svg"/><Relationship Id="rId20" Type="http://schemas.openxmlformats.org/officeDocument/2006/relationships/image" Target="../media/image338.png"/><Relationship Id="rId29" Type="http://schemas.openxmlformats.org/officeDocument/2006/relationships/image" Target="../media/image346.svg"/><Relationship Id="rId1" Type="http://schemas.openxmlformats.org/officeDocument/2006/relationships/slideLayout" Target="../slideLayouts/slideLayout1.xml"/><Relationship Id="rId6" Type="http://schemas.openxmlformats.org/officeDocument/2006/relationships/image" Target="../media/image324.svg"/><Relationship Id="rId11" Type="http://schemas.openxmlformats.org/officeDocument/2006/relationships/image" Target="../media/image329.png"/><Relationship Id="rId24" Type="http://schemas.openxmlformats.org/officeDocument/2006/relationships/image" Target="../media/image341.png"/><Relationship Id="rId32" Type="http://schemas.openxmlformats.org/officeDocument/2006/relationships/image" Target="../media/image349.svg"/><Relationship Id="rId5" Type="http://schemas.openxmlformats.org/officeDocument/2006/relationships/image" Target="../media/image323.png"/><Relationship Id="rId15" Type="http://schemas.openxmlformats.org/officeDocument/2006/relationships/image" Target="../media/image333.png"/><Relationship Id="rId23" Type="http://schemas.openxmlformats.org/officeDocument/2006/relationships/image" Target="../media/image340.svg"/><Relationship Id="rId28" Type="http://schemas.openxmlformats.org/officeDocument/2006/relationships/image" Target="../media/image345.png"/><Relationship Id="rId36" Type="http://schemas.openxmlformats.org/officeDocument/2006/relationships/image" Target="../media/image353.svg"/><Relationship Id="rId10" Type="http://schemas.openxmlformats.org/officeDocument/2006/relationships/image" Target="../media/image328.svg"/><Relationship Id="rId19" Type="http://schemas.openxmlformats.org/officeDocument/2006/relationships/image" Target="../media/image337.svg"/><Relationship Id="rId31" Type="http://schemas.openxmlformats.org/officeDocument/2006/relationships/image" Target="../media/image348.svg"/><Relationship Id="rId4" Type="http://schemas.openxmlformats.org/officeDocument/2006/relationships/image" Target="../media/image322.svg"/><Relationship Id="rId9" Type="http://schemas.openxmlformats.org/officeDocument/2006/relationships/image" Target="../media/image327.png"/><Relationship Id="rId14" Type="http://schemas.openxmlformats.org/officeDocument/2006/relationships/image" Target="../media/image332.svg"/><Relationship Id="rId22" Type="http://schemas.openxmlformats.org/officeDocument/2006/relationships/image" Target="../media/image101.png"/><Relationship Id="rId27" Type="http://schemas.openxmlformats.org/officeDocument/2006/relationships/image" Target="../media/image344.svg"/><Relationship Id="rId30" Type="http://schemas.openxmlformats.org/officeDocument/2006/relationships/image" Target="../media/image347.png"/><Relationship Id="rId35" Type="http://schemas.openxmlformats.org/officeDocument/2006/relationships/image" Target="../media/image352.png"/><Relationship Id="rId8" Type="http://schemas.openxmlformats.org/officeDocument/2006/relationships/image" Target="../media/image326.svg"/></Relationships>
</file>

<file path=ppt/slides/_rels/slide17.xml.rels><?xml version="1.0" encoding="UTF-8" standalone="yes"?>
<Relationships xmlns="http://schemas.openxmlformats.org/package/2006/relationships"><Relationship Id="rId13" Type="http://schemas.openxmlformats.org/officeDocument/2006/relationships/image" Target="../media/image364.png"/><Relationship Id="rId18" Type="http://schemas.openxmlformats.org/officeDocument/2006/relationships/image" Target="../media/image369.svg"/><Relationship Id="rId26" Type="http://schemas.openxmlformats.org/officeDocument/2006/relationships/image" Target="../media/image377.png"/><Relationship Id="rId3" Type="http://schemas.openxmlformats.org/officeDocument/2006/relationships/image" Target="../media/image354.png"/><Relationship Id="rId21" Type="http://schemas.openxmlformats.org/officeDocument/2006/relationships/image" Target="../media/image372.svg"/><Relationship Id="rId34" Type="http://schemas.openxmlformats.org/officeDocument/2006/relationships/image" Target="../media/image385.svg"/><Relationship Id="rId7" Type="http://schemas.openxmlformats.org/officeDocument/2006/relationships/image" Target="../media/image358.png"/><Relationship Id="rId12" Type="http://schemas.openxmlformats.org/officeDocument/2006/relationships/image" Target="../media/image363.svg"/><Relationship Id="rId17" Type="http://schemas.openxmlformats.org/officeDocument/2006/relationships/image" Target="../media/image368.png"/><Relationship Id="rId25" Type="http://schemas.openxmlformats.org/officeDocument/2006/relationships/image" Target="../media/image376.svg"/><Relationship Id="rId33" Type="http://schemas.openxmlformats.org/officeDocument/2006/relationships/image" Target="../media/image384.png"/><Relationship Id="rId2" Type="http://schemas.openxmlformats.org/officeDocument/2006/relationships/notesSlide" Target="../notesSlides/notesSlide17.xml"/><Relationship Id="rId16" Type="http://schemas.openxmlformats.org/officeDocument/2006/relationships/image" Target="../media/image367.svg"/><Relationship Id="rId20" Type="http://schemas.openxmlformats.org/officeDocument/2006/relationships/image" Target="../media/image371.png"/><Relationship Id="rId29" Type="http://schemas.openxmlformats.org/officeDocument/2006/relationships/image" Target="../media/image380.svg"/><Relationship Id="rId1" Type="http://schemas.openxmlformats.org/officeDocument/2006/relationships/slideLayout" Target="../slideLayouts/slideLayout1.xml"/><Relationship Id="rId6" Type="http://schemas.openxmlformats.org/officeDocument/2006/relationships/image" Target="../media/image357.svg"/><Relationship Id="rId11" Type="http://schemas.openxmlformats.org/officeDocument/2006/relationships/image" Target="../media/image362.png"/><Relationship Id="rId24" Type="http://schemas.openxmlformats.org/officeDocument/2006/relationships/image" Target="../media/image375.svg"/><Relationship Id="rId32" Type="http://schemas.openxmlformats.org/officeDocument/2006/relationships/image" Target="../media/image383.svg"/><Relationship Id="rId5" Type="http://schemas.openxmlformats.org/officeDocument/2006/relationships/image" Target="../media/image356.png"/><Relationship Id="rId15" Type="http://schemas.openxmlformats.org/officeDocument/2006/relationships/image" Target="../media/image366.png"/><Relationship Id="rId23" Type="http://schemas.openxmlformats.org/officeDocument/2006/relationships/image" Target="../media/image374.png"/><Relationship Id="rId28" Type="http://schemas.openxmlformats.org/officeDocument/2006/relationships/image" Target="../media/image379.svg"/><Relationship Id="rId10" Type="http://schemas.openxmlformats.org/officeDocument/2006/relationships/image" Target="../media/image361.svg"/><Relationship Id="rId19" Type="http://schemas.openxmlformats.org/officeDocument/2006/relationships/image" Target="../media/image370.svg"/><Relationship Id="rId31" Type="http://schemas.openxmlformats.org/officeDocument/2006/relationships/image" Target="../media/image382.png"/><Relationship Id="rId4" Type="http://schemas.openxmlformats.org/officeDocument/2006/relationships/image" Target="../media/image355.svg"/><Relationship Id="rId9" Type="http://schemas.openxmlformats.org/officeDocument/2006/relationships/image" Target="../media/image360.png"/><Relationship Id="rId14" Type="http://schemas.openxmlformats.org/officeDocument/2006/relationships/image" Target="../media/image365.svg"/><Relationship Id="rId22" Type="http://schemas.openxmlformats.org/officeDocument/2006/relationships/image" Target="../media/image373.svg"/><Relationship Id="rId27" Type="http://schemas.openxmlformats.org/officeDocument/2006/relationships/image" Target="../media/image378.svg"/><Relationship Id="rId30" Type="http://schemas.openxmlformats.org/officeDocument/2006/relationships/image" Target="../media/image381.svg"/><Relationship Id="rId8" Type="http://schemas.openxmlformats.org/officeDocument/2006/relationships/image" Target="../media/image359.svg"/></Relationships>
</file>

<file path=ppt/slides/_rels/slide18.xml.rels><?xml version="1.0" encoding="UTF-8" standalone="yes"?>
<Relationships xmlns="http://schemas.openxmlformats.org/package/2006/relationships"><Relationship Id="rId8" Type="http://schemas.openxmlformats.org/officeDocument/2006/relationships/image" Target="../media/image391.svg"/><Relationship Id="rId13" Type="http://schemas.openxmlformats.org/officeDocument/2006/relationships/image" Target="../media/image396.svg"/><Relationship Id="rId3" Type="http://schemas.openxmlformats.org/officeDocument/2006/relationships/image" Target="../media/image386.png"/><Relationship Id="rId7" Type="http://schemas.openxmlformats.org/officeDocument/2006/relationships/image" Target="../media/image390.png"/><Relationship Id="rId12" Type="http://schemas.openxmlformats.org/officeDocument/2006/relationships/image" Target="../media/image395.sv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389.svg"/><Relationship Id="rId11" Type="http://schemas.openxmlformats.org/officeDocument/2006/relationships/image" Target="../media/image394.png"/><Relationship Id="rId5" Type="http://schemas.openxmlformats.org/officeDocument/2006/relationships/image" Target="../media/image388.png"/><Relationship Id="rId10" Type="http://schemas.openxmlformats.org/officeDocument/2006/relationships/image" Target="../media/image393.svg"/><Relationship Id="rId4" Type="http://schemas.openxmlformats.org/officeDocument/2006/relationships/image" Target="../media/image387.svg"/><Relationship Id="rId9" Type="http://schemas.openxmlformats.org/officeDocument/2006/relationships/image" Target="../media/image392.png"/><Relationship Id="rId14" Type="http://schemas.openxmlformats.org/officeDocument/2006/relationships/image" Target="../media/image397.svg"/></Relationships>
</file>

<file path=ppt/slides/_rels/slide19.xml.rels><?xml version="1.0" encoding="UTF-8" standalone="yes"?>
<Relationships xmlns="http://schemas.openxmlformats.org/package/2006/relationships"><Relationship Id="rId13" Type="http://schemas.openxmlformats.org/officeDocument/2006/relationships/image" Target="../media/image408.svg"/><Relationship Id="rId18" Type="http://schemas.openxmlformats.org/officeDocument/2006/relationships/image" Target="../media/image413.png"/><Relationship Id="rId26" Type="http://schemas.openxmlformats.org/officeDocument/2006/relationships/image" Target="../media/image421.svg"/><Relationship Id="rId21" Type="http://schemas.openxmlformats.org/officeDocument/2006/relationships/image" Target="../media/image416.svg"/><Relationship Id="rId34" Type="http://schemas.openxmlformats.org/officeDocument/2006/relationships/image" Target="../media/image429.svg"/><Relationship Id="rId7" Type="http://schemas.openxmlformats.org/officeDocument/2006/relationships/image" Target="../media/image402.png"/><Relationship Id="rId12" Type="http://schemas.openxmlformats.org/officeDocument/2006/relationships/image" Target="../media/image407.png"/><Relationship Id="rId17" Type="http://schemas.openxmlformats.org/officeDocument/2006/relationships/image" Target="../media/image412.svg"/><Relationship Id="rId25" Type="http://schemas.openxmlformats.org/officeDocument/2006/relationships/image" Target="../media/image420.svg"/><Relationship Id="rId33" Type="http://schemas.openxmlformats.org/officeDocument/2006/relationships/image" Target="../media/image428.png"/><Relationship Id="rId38" Type="http://schemas.openxmlformats.org/officeDocument/2006/relationships/image" Target="../media/image433.svg"/><Relationship Id="rId2" Type="http://schemas.openxmlformats.org/officeDocument/2006/relationships/notesSlide" Target="../notesSlides/notesSlide19.xml"/><Relationship Id="rId16" Type="http://schemas.openxmlformats.org/officeDocument/2006/relationships/image" Target="../media/image411.png"/><Relationship Id="rId20" Type="http://schemas.openxmlformats.org/officeDocument/2006/relationships/image" Target="../media/image415.png"/><Relationship Id="rId29" Type="http://schemas.openxmlformats.org/officeDocument/2006/relationships/image" Target="../media/image424.png"/><Relationship Id="rId1" Type="http://schemas.openxmlformats.org/officeDocument/2006/relationships/slideLayout" Target="../slideLayouts/slideLayout1.xml"/><Relationship Id="rId6" Type="http://schemas.openxmlformats.org/officeDocument/2006/relationships/image" Target="../media/image401.svg"/><Relationship Id="rId11" Type="http://schemas.openxmlformats.org/officeDocument/2006/relationships/image" Target="../media/image406.svg"/><Relationship Id="rId24" Type="http://schemas.openxmlformats.org/officeDocument/2006/relationships/image" Target="../media/image419.png"/><Relationship Id="rId32" Type="http://schemas.openxmlformats.org/officeDocument/2006/relationships/image" Target="../media/image427.svg"/><Relationship Id="rId37" Type="http://schemas.openxmlformats.org/officeDocument/2006/relationships/image" Target="../media/image432.png"/><Relationship Id="rId5" Type="http://schemas.openxmlformats.org/officeDocument/2006/relationships/image" Target="../media/image400.png"/><Relationship Id="rId15" Type="http://schemas.openxmlformats.org/officeDocument/2006/relationships/image" Target="../media/image410.svg"/><Relationship Id="rId23" Type="http://schemas.openxmlformats.org/officeDocument/2006/relationships/image" Target="../media/image418.svg"/><Relationship Id="rId28" Type="http://schemas.openxmlformats.org/officeDocument/2006/relationships/image" Target="../media/image423.svg"/><Relationship Id="rId36" Type="http://schemas.openxmlformats.org/officeDocument/2006/relationships/image" Target="../media/image431.svg"/><Relationship Id="rId10" Type="http://schemas.openxmlformats.org/officeDocument/2006/relationships/image" Target="../media/image405.svg"/><Relationship Id="rId19" Type="http://schemas.openxmlformats.org/officeDocument/2006/relationships/image" Target="../media/image414.svg"/><Relationship Id="rId31" Type="http://schemas.openxmlformats.org/officeDocument/2006/relationships/image" Target="../media/image426.png"/><Relationship Id="rId4" Type="http://schemas.openxmlformats.org/officeDocument/2006/relationships/image" Target="../media/image399.svg"/><Relationship Id="rId9" Type="http://schemas.openxmlformats.org/officeDocument/2006/relationships/image" Target="../media/image404.png"/><Relationship Id="rId14" Type="http://schemas.openxmlformats.org/officeDocument/2006/relationships/image" Target="../media/image409.png"/><Relationship Id="rId22" Type="http://schemas.openxmlformats.org/officeDocument/2006/relationships/image" Target="../media/image417.png"/><Relationship Id="rId27" Type="http://schemas.openxmlformats.org/officeDocument/2006/relationships/image" Target="../media/image422.png"/><Relationship Id="rId30" Type="http://schemas.openxmlformats.org/officeDocument/2006/relationships/image" Target="../media/image425.svg"/><Relationship Id="rId35" Type="http://schemas.openxmlformats.org/officeDocument/2006/relationships/image" Target="../media/image430.png"/><Relationship Id="rId8" Type="http://schemas.openxmlformats.org/officeDocument/2006/relationships/image" Target="../media/image403.svg"/><Relationship Id="rId3" Type="http://schemas.openxmlformats.org/officeDocument/2006/relationships/image" Target="../media/image398.png"/></Relationships>
</file>

<file path=ppt/slides/_rels/slide2.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png"/><Relationship Id="rId18" Type="http://schemas.openxmlformats.org/officeDocument/2006/relationships/image" Target="../media/image28.svg"/><Relationship Id="rId3" Type="http://schemas.openxmlformats.org/officeDocument/2006/relationships/image" Target="../media/image13.png"/><Relationship Id="rId21" Type="http://schemas.openxmlformats.org/officeDocument/2006/relationships/image" Target="../media/image31.png"/><Relationship Id="rId7" Type="http://schemas.openxmlformats.org/officeDocument/2006/relationships/image" Target="../media/image17.svg"/><Relationship Id="rId12" Type="http://schemas.openxmlformats.org/officeDocument/2006/relationships/image" Target="../media/image22.svg"/><Relationship Id="rId17" Type="http://schemas.openxmlformats.org/officeDocument/2006/relationships/image" Target="../media/image27.png"/><Relationship Id="rId2" Type="http://schemas.openxmlformats.org/officeDocument/2006/relationships/notesSlide" Target="../notesSlides/notesSlide2.xml"/><Relationship Id="rId16" Type="http://schemas.openxmlformats.org/officeDocument/2006/relationships/image" Target="../media/image26.svg"/><Relationship Id="rId20" Type="http://schemas.openxmlformats.org/officeDocument/2006/relationships/image" Target="../media/image30.svg"/><Relationship Id="rId1" Type="http://schemas.openxmlformats.org/officeDocument/2006/relationships/slideLayout" Target="../slideLayouts/slideLayout1.xml"/><Relationship Id="rId6" Type="http://schemas.openxmlformats.org/officeDocument/2006/relationships/image" Target="../media/image16.png"/><Relationship Id="rId11" Type="http://schemas.openxmlformats.org/officeDocument/2006/relationships/image" Target="../media/image21.svg"/><Relationship Id="rId5" Type="http://schemas.openxmlformats.org/officeDocument/2006/relationships/image" Target="../media/image15.svg"/><Relationship Id="rId15" Type="http://schemas.openxmlformats.org/officeDocument/2006/relationships/image" Target="../media/image25.png"/><Relationship Id="rId10" Type="http://schemas.openxmlformats.org/officeDocument/2006/relationships/image" Target="../media/image20.png"/><Relationship Id="rId19" Type="http://schemas.openxmlformats.org/officeDocument/2006/relationships/image" Target="../media/image29.png"/><Relationship Id="rId4" Type="http://schemas.openxmlformats.org/officeDocument/2006/relationships/image" Target="../media/image14.svg"/><Relationship Id="rId9" Type="http://schemas.openxmlformats.org/officeDocument/2006/relationships/image" Target="../media/image19.svg"/><Relationship Id="rId14" Type="http://schemas.openxmlformats.org/officeDocument/2006/relationships/image" Target="../media/image24.svg"/><Relationship Id="rId22" Type="http://schemas.openxmlformats.org/officeDocument/2006/relationships/image" Target="../media/image32.svg"/></Relationships>
</file>

<file path=ppt/slides/_rels/slide20.xml.rels><?xml version="1.0" encoding="UTF-8" standalone="yes"?>
<Relationships xmlns="http://schemas.openxmlformats.org/package/2006/relationships"><Relationship Id="rId13" Type="http://schemas.openxmlformats.org/officeDocument/2006/relationships/image" Target="../media/image270.png"/><Relationship Id="rId18" Type="http://schemas.openxmlformats.org/officeDocument/2006/relationships/image" Target="../media/image446.svg"/><Relationship Id="rId26" Type="http://schemas.openxmlformats.org/officeDocument/2006/relationships/image" Target="../media/image287.svg"/><Relationship Id="rId21" Type="http://schemas.openxmlformats.org/officeDocument/2006/relationships/image" Target="../media/image282.png"/><Relationship Id="rId34" Type="http://schemas.openxmlformats.org/officeDocument/2006/relationships/image" Target="../media/image455.svg"/><Relationship Id="rId7" Type="http://schemas.openxmlformats.org/officeDocument/2006/relationships/image" Target="../media/image438.png"/><Relationship Id="rId12" Type="http://schemas.openxmlformats.org/officeDocument/2006/relationships/image" Target="../media/image442.svg"/><Relationship Id="rId17" Type="http://schemas.openxmlformats.org/officeDocument/2006/relationships/image" Target="../media/image445.png"/><Relationship Id="rId25" Type="http://schemas.openxmlformats.org/officeDocument/2006/relationships/image" Target="../media/image286.png"/><Relationship Id="rId33" Type="http://schemas.openxmlformats.org/officeDocument/2006/relationships/image" Target="../media/image454.png"/><Relationship Id="rId38" Type="http://schemas.openxmlformats.org/officeDocument/2006/relationships/image" Target="../media/image459.svg"/><Relationship Id="rId2" Type="http://schemas.openxmlformats.org/officeDocument/2006/relationships/notesSlide" Target="../notesSlides/notesSlide20.xml"/><Relationship Id="rId16" Type="http://schemas.openxmlformats.org/officeDocument/2006/relationships/image" Target="../media/image444.svg"/><Relationship Id="rId20" Type="http://schemas.openxmlformats.org/officeDocument/2006/relationships/image" Target="../media/image447.svg"/><Relationship Id="rId29" Type="http://schemas.openxmlformats.org/officeDocument/2006/relationships/image" Target="../media/image450.png"/><Relationship Id="rId1" Type="http://schemas.openxmlformats.org/officeDocument/2006/relationships/slideLayout" Target="../slideLayouts/slideLayout1.xml"/><Relationship Id="rId6" Type="http://schemas.openxmlformats.org/officeDocument/2006/relationships/image" Target="../media/image437.svg"/><Relationship Id="rId11" Type="http://schemas.openxmlformats.org/officeDocument/2006/relationships/image" Target="../media/image101.png"/><Relationship Id="rId24" Type="http://schemas.openxmlformats.org/officeDocument/2006/relationships/image" Target="../media/image285.svg"/><Relationship Id="rId32" Type="http://schemas.openxmlformats.org/officeDocument/2006/relationships/image" Target="../media/image453.svg"/><Relationship Id="rId37" Type="http://schemas.openxmlformats.org/officeDocument/2006/relationships/image" Target="../media/image458.png"/><Relationship Id="rId5" Type="http://schemas.openxmlformats.org/officeDocument/2006/relationships/image" Target="../media/image436.png"/><Relationship Id="rId15" Type="http://schemas.openxmlformats.org/officeDocument/2006/relationships/image" Target="../media/image443.png"/><Relationship Id="rId23" Type="http://schemas.openxmlformats.org/officeDocument/2006/relationships/image" Target="../media/image284.png"/><Relationship Id="rId28" Type="http://schemas.openxmlformats.org/officeDocument/2006/relationships/image" Target="../media/image449.svg"/><Relationship Id="rId36" Type="http://schemas.openxmlformats.org/officeDocument/2006/relationships/image" Target="../media/image457.svg"/><Relationship Id="rId10" Type="http://schemas.openxmlformats.org/officeDocument/2006/relationships/image" Target="../media/image441.svg"/><Relationship Id="rId19" Type="http://schemas.openxmlformats.org/officeDocument/2006/relationships/image" Target="../media/image152.png"/><Relationship Id="rId31" Type="http://schemas.openxmlformats.org/officeDocument/2006/relationships/image" Target="../media/image452.png"/><Relationship Id="rId4" Type="http://schemas.openxmlformats.org/officeDocument/2006/relationships/image" Target="../media/image435.svg"/><Relationship Id="rId9" Type="http://schemas.openxmlformats.org/officeDocument/2006/relationships/image" Target="../media/image440.png"/><Relationship Id="rId14" Type="http://schemas.openxmlformats.org/officeDocument/2006/relationships/image" Target="../media/image271.svg"/><Relationship Id="rId22" Type="http://schemas.openxmlformats.org/officeDocument/2006/relationships/image" Target="../media/image283.svg"/><Relationship Id="rId27" Type="http://schemas.openxmlformats.org/officeDocument/2006/relationships/image" Target="../media/image448.png"/><Relationship Id="rId30" Type="http://schemas.openxmlformats.org/officeDocument/2006/relationships/image" Target="../media/image451.svg"/><Relationship Id="rId35" Type="http://schemas.openxmlformats.org/officeDocument/2006/relationships/image" Target="../media/image456.png"/><Relationship Id="rId8" Type="http://schemas.openxmlformats.org/officeDocument/2006/relationships/image" Target="../media/image439.svg"/><Relationship Id="rId3" Type="http://schemas.openxmlformats.org/officeDocument/2006/relationships/image" Target="../media/image434.png"/></Relationships>
</file>

<file path=ppt/slides/_rels/slide21.xml.rels><?xml version="1.0" encoding="UTF-8" standalone="yes"?>
<Relationships xmlns="http://schemas.openxmlformats.org/package/2006/relationships"><Relationship Id="rId13" Type="http://schemas.openxmlformats.org/officeDocument/2006/relationships/image" Target="../media/image469.png"/><Relationship Id="rId18" Type="http://schemas.openxmlformats.org/officeDocument/2006/relationships/image" Target="../media/image474.svg"/><Relationship Id="rId26" Type="http://schemas.openxmlformats.org/officeDocument/2006/relationships/image" Target="../media/image342.svg"/><Relationship Id="rId39" Type="http://schemas.openxmlformats.org/officeDocument/2006/relationships/image" Target="../media/image491.svg"/><Relationship Id="rId21" Type="http://schemas.openxmlformats.org/officeDocument/2006/relationships/image" Target="../media/image99.png"/><Relationship Id="rId34" Type="http://schemas.openxmlformats.org/officeDocument/2006/relationships/image" Target="../media/image486.png"/><Relationship Id="rId42" Type="http://schemas.openxmlformats.org/officeDocument/2006/relationships/image" Target="../media/image494.svg"/><Relationship Id="rId47" Type="http://schemas.openxmlformats.org/officeDocument/2006/relationships/image" Target="../media/image499.svg"/><Relationship Id="rId50" Type="http://schemas.openxmlformats.org/officeDocument/2006/relationships/image" Target="../media/image501.svg"/><Relationship Id="rId55" Type="http://schemas.openxmlformats.org/officeDocument/2006/relationships/image" Target="../media/image506.png"/><Relationship Id="rId7" Type="http://schemas.openxmlformats.org/officeDocument/2006/relationships/image" Target="../media/image463.png"/><Relationship Id="rId2" Type="http://schemas.openxmlformats.org/officeDocument/2006/relationships/notesSlide" Target="../notesSlides/notesSlide21.xml"/><Relationship Id="rId16" Type="http://schemas.openxmlformats.org/officeDocument/2006/relationships/image" Target="../media/image472.svg"/><Relationship Id="rId29" Type="http://schemas.openxmlformats.org/officeDocument/2006/relationships/image" Target="../media/image481.png"/><Relationship Id="rId11" Type="http://schemas.openxmlformats.org/officeDocument/2006/relationships/image" Target="../media/image467.png"/><Relationship Id="rId24" Type="http://schemas.openxmlformats.org/officeDocument/2006/relationships/image" Target="../media/image478.svg"/><Relationship Id="rId32" Type="http://schemas.openxmlformats.org/officeDocument/2006/relationships/image" Target="../media/image484.svg"/><Relationship Id="rId37" Type="http://schemas.openxmlformats.org/officeDocument/2006/relationships/image" Target="../media/image489.svg"/><Relationship Id="rId40" Type="http://schemas.openxmlformats.org/officeDocument/2006/relationships/image" Target="../media/image492.png"/><Relationship Id="rId45" Type="http://schemas.openxmlformats.org/officeDocument/2006/relationships/image" Target="../media/image497.svg"/><Relationship Id="rId53" Type="http://schemas.openxmlformats.org/officeDocument/2006/relationships/image" Target="../media/image504.png"/><Relationship Id="rId58" Type="http://schemas.openxmlformats.org/officeDocument/2006/relationships/image" Target="../media/image509.svg"/><Relationship Id="rId5" Type="http://schemas.openxmlformats.org/officeDocument/2006/relationships/image" Target="../media/image461.png"/><Relationship Id="rId61" Type="http://schemas.openxmlformats.org/officeDocument/2006/relationships/image" Target="../media/image510.png"/><Relationship Id="rId19" Type="http://schemas.openxmlformats.org/officeDocument/2006/relationships/image" Target="../media/image475.svg"/><Relationship Id="rId14" Type="http://schemas.openxmlformats.org/officeDocument/2006/relationships/image" Target="../media/image470.svg"/><Relationship Id="rId22" Type="http://schemas.openxmlformats.org/officeDocument/2006/relationships/image" Target="../media/image477.svg"/><Relationship Id="rId27" Type="http://schemas.openxmlformats.org/officeDocument/2006/relationships/image" Target="../media/image479.png"/><Relationship Id="rId30" Type="http://schemas.openxmlformats.org/officeDocument/2006/relationships/image" Target="../media/image482.svg"/><Relationship Id="rId35" Type="http://schemas.openxmlformats.org/officeDocument/2006/relationships/image" Target="../media/image487.svg"/><Relationship Id="rId43" Type="http://schemas.openxmlformats.org/officeDocument/2006/relationships/image" Target="../media/image495.svg"/><Relationship Id="rId48" Type="http://schemas.openxmlformats.org/officeDocument/2006/relationships/image" Target="../media/image500.svg"/><Relationship Id="rId56" Type="http://schemas.openxmlformats.org/officeDocument/2006/relationships/image" Target="../media/image507.svg"/><Relationship Id="rId8" Type="http://schemas.openxmlformats.org/officeDocument/2006/relationships/image" Target="../media/image464.svg"/><Relationship Id="rId51" Type="http://schemas.openxmlformats.org/officeDocument/2006/relationships/image" Target="../media/image502.png"/><Relationship Id="rId3" Type="http://schemas.openxmlformats.org/officeDocument/2006/relationships/image" Target="../media/image317.png"/><Relationship Id="rId12" Type="http://schemas.openxmlformats.org/officeDocument/2006/relationships/image" Target="../media/image468.svg"/><Relationship Id="rId17" Type="http://schemas.openxmlformats.org/officeDocument/2006/relationships/image" Target="../media/image473.png"/><Relationship Id="rId25" Type="http://schemas.openxmlformats.org/officeDocument/2006/relationships/image" Target="../media/image341.png"/><Relationship Id="rId33" Type="http://schemas.openxmlformats.org/officeDocument/2006/relationships/image" Target="../media/image485.svg"/><Relationship Id="rId38" Type="http://schemas.openxmlformats.org/officeDocument/2006/relationships/image" Target="../media/image490.png"/><Relationship Id="rId46" Type="http://schemas.openxmlformats.org/officeDocument/2006/relationships/image" Target="../media/image498.png"/><Relationship Id="rId59" Type="http://schemas.openxmlformats.org/officeDocument/2006/relationships/image" Target="../media/image3.png"/><Relationship Id="rId20" Type="http://schemas.openxmlformats.org/officeDocument/2006/relationships/image" Target="../media/image476.svg"/><Relationship Id="rId41" Type="http://schemas.openxmlformats.org/officeDocument/2006/relationships/image" Target="../media/image493.svg"/><Relationship Id="rId54" Type="http://schemas.openxmlformats.org/officeDocument/2006/relationships/image" Target="../media/image505.svg"/><Relationship Id="rId62" Type="http://schemas.openxmlformats.org/officeDocument/2006/relationships/image" Target="../media/image511.svg"/><Relationship Id="rId1" Type="http://schemas.openxmlformats.org/officeDocument/2006/relationships/slideLayout" Target="../slideLayouts/slideLayout1.xml"/><Relationship Id="rId6" Type="http://schemas.openxmlformats.org/officeDocument/2006/relationships/image" Target="../media/image462.svg"/><Relationship Id="rId15" Type="http://schemas.openxmlformats.org/officeDocument/2006/relationships/image" Target="../media/image471.png"/><Relationship Id="rId23" Type="http://schemas.openxmlformats.org/officeDocument/2006/relationships/image" Target="../media/image101.png"/><Relationship Id="rId28" Type="http://schemas.openxmlformats.org/officeDocument/2006/relationships/image" Target="../media/image480.svg"/><Relationship Id="rId36" Type="http://schemas.openxmlformats.org/officeDocument/2006/relationships/image" Target="../media/image488.png"/><Relationship Id="rId49" Type="http://schemas.openxmlformats.org/officeDocument/2006/relationships/image" Target="../media/image107.png"/><Relationship Id="rId57" Type="http://schemas.openxmlformats.org/officeDocument/2006/relationships/image" Target="../media/image508.png"/><Relationship Id="rId10" Type="http://schemas.openxmlformats.org/officeDocument/2006/relationships/image" Target="../media/image466.svg"/><Relationship Id="rId31" Type="http://schemas.openxmlformats.org/officeDocument/2006/relationships/image" Target="../media/image483.png"/><Relationship Id="rId44" Type="http://schemas.openxmlformats.org/officeDocument/2006/relationships/image" Target="../media/image496.png"/><Relationship Id="rId52" Type="http://schemas.openxmlformats.org/officeDocument/2006/relationships/image" Target="../media/image503.svg"/><Relationship Id="rId60" Type="http://schemas.openxmlformats.org/officeDocument/2006/relationships/image" Target="../media/image4.svg"/><Relationship Id="rId4" Type="http://schemas.openxmlformats.org/officeDocument/2006/relationships/image" Target="../media/image460.svg"/><Relationship Id="rId9" Type="http://schemas.openxmlformats.org/officeDocument/2006/relationships/image" Target="../media/image465.png"/></Relationships>
</file>

<file path=ppt/slides/_rels/slide22.xml.rels><?xml version="1.0" encoding="UTF-8" standalone="yes"?>
<Relationships xmlns="http://schemas.openxmlformats.org/package/2006/relationships"><Relationship Id="rId8" Type="http://schemas.openxmlformats.org/officeDocument/2006/relationships/image" Target="../media/image517.svg"/><Relationship Id="rId13" Type="http://schemas.openxmlformats.org/officeDocument/2006/relationships/image" Target="../media/image522.png"/><Relationship Id="rId18" Type="http://schemas.openxmlformats.org/officeDocument/2006/relationships/image" Target="../media/image527.svg"/><Relationship Id="rId26" Type="http://schemas.openxmlformats.org/officeDocument/2006/relationships/image" Target="../media/image535.svg"/><Relationship Id="rId3" Type="http://schemas.openxmlformats.org/officeDocument/2006/relationships/image" Target="../media/image512.png"/><Relationship Id="rId21" Type="http://schemas.openxmlformats.org/officeDocument/2006/relationships/image" Target="../media/image530.png"/><Relationship Id="rId7" Type="http://schemas.openxmlformats.org/officeDocument/2006/relationships/image" Target="../media/image516.png"/><Relationship Id="rId12" Type="http://schemas.openxmlformats.org/officeDocument/2006/relationships/image" Target="../media/image521.svg"/><Relationship Id="rId17" Type="http://schemas.openxmlformats.org/officeDocument/2006/relationships/image" Target="../media/image526.png"/><Relationship Id="rId25" Type="http://schemas.openxmlformats.org/officeDocument/2006/relationships/image" Target="../media/image534.png"/><Relationship Id="rId2" Type="http://schemas.openxmlformats.org/officeDocument/2006/relationships/notesSlide" Target="../notesSlides/notesSlide22.xml"/><Relationship Id="rId16" Type="http://schemas.openxmlformats.org/officeDocument/2006/relationships/image" Target="../media/image525.svg"/><Relationship Id="rId20" Type="http://schemas.openxmlformats.org/officeDocument/2006/relationships/image" Target="../media/image529.svg"/><Relationship Id="rId1" Type="http://schemas.openxmlformats.org/officeDocument/2006/relationships/slideLayout" Target="../slideLayouts/slideLayout1.xml"/><Relationship Id="rId6" Type="http://schemas.openxmlformats.org/officeDocument/2006/relationships/image" Target="../media/image515.svg"/><Relationship Id="rId11" Type="http://schemas.openxmlformats.org/officeDocument/2006/relationships/image" Target="../media/image520.png"/><Relationship Id="rId24" Type="http://schemas.openxmlformats.org/officeDocument/2006/relationships/image" Target="../media/image533.svg"/><Relationship Id="rId5" Type="http://schemas.openxmlformats.org/officeDocument/2006/relationships/image" Target="../media/image514.png"/><Relationship Id="rId15" Type="http://schemas.openxmlformats.org/officeDocument/2006/relationships/image" Target="../media/image524.png"/><Relationship Id="rId23" Type="http://schemas.openxmlformats.org/officeDocument/2006/relationships/image" Target="../media/image532.png"/><Relationship Id="rId10" Type="http://schemas.openxmlformats.org/officeDocument/2006/relationships/image" Target="../media/image519.svg"/><Relationship Id="rId19" Type="http://schemas.openxmlformats.org/officeDocument/2006/relationships/image" Target="../media/image528.png"/><Relationship Id="rId4" Type="http://schemas.openxmlformats.org/officeDocument/2006/relationships/image" Target="../media/image513.svg"/><Relationship Id="rId9" Type="http://schemas.openxmlformats.org/officeDocument/2006/relationships/image" Target="../media/image518.png"/><Relationship Id="rId14" Type="http://schemas.openxmlformats.org/officeDocument/2006/relationships/image" Target="../media/image523.svg"/><Relationship Id="rId22" Type="http://schemas.openxmlformats.org/officeDocument/2006/relationships/image" Target="../media/image531.svg"/></Relationships>
</file>

<file path=ppt/slides/_rels/slide23.xml.rels><?xml version="1.0" encoding="UTF-8" standalone="yes"?>
<Relationships xmlns="http://schemas.openxmlformats.org/package/2006/relationships"><Relationship Id="rId13" Type="http://schemas.openxmlformats.org/officeDocument/2006/relationships/image" Target="../media/image546.svg"/><Relationship Id="rId18" Type="http://schemas.openxmlformats.org/officeDocument/2006/relationships/image" Target="../media/image551.png"/><Relationship Id="rId26" Type="http://schemas.openxmlformats.org/officeDocument/2006/relationships/image" Target="../media/image559.png"/><Relationship Id="rId39" Type="http://schemas.openxmlformats.org/officeDocument/2006/relationships/image" Target="../media/image572.png"/><Relationship Id="rId21" Type="http://schemas.openxmlformats.org/officeDocument/2006/relationships/image" Target="../media/image554.svg"/><Relationship Id="rId34" Type="http://schemas.openxmlformats.org/officeDocument/2006/relationships/image" Target="../media/image567.png"/><Relationship Id="rId42" Type="http://schemas.openxmlformats.org/officeDocument/2006/relationships/image" Target="../media/image575.svg"/><Relationship Id="rId47" Type="http://schemas.openxmlformats.org/officeDocument/2006/relationships/image" Target="../media/image580.svg"/><Relationship Id="rId50" Type="http://schemas.openxmlformats.org/officeDocument/2006/relationships/image" Target="../media/image583.svg"/><Relationship Id="rId7" Type="http://schemas.openxmlformats.org/officeDocument/2006/relationships/image" Target="../media/image540.png"/><Relationship Id="rId2" Type="http://schemas.openxmlformats.org/officeDocument/2006/relationships/notesSlide" Target="../notesSlides/notesSlide23.xml"/><Relationship Id="rId16" Type="http://schemas.openxmlformats.org/officeDocument/2006/relationships/image" Target="../media/image549.svg"/><Relationship Id="rId29" Type="http://schemas.openxmlformats.org/officeDocument/2006/relationships/image" Target="../media/image562.svg"/><Relationship Id="rId11" Type="http://schemas.openxmlformats.org/officeDocument/2006/relationships/image" Target="../media/image544.png"/><Relationship Id="rId24" Type="http://schemas.openxmlformats.org/officeDocument/2006/relationships/image" Target="../media/image557.png"/><Relationship Id="rId32" Type="http://schemas.openxmlformats.org/officeDocument/2006/relationships/image" Target="../media/image565.png"/><Relationship Id="rId37" Type="http://schemas.openxmlformats.org/officeDocument/2006/relationships/image" Target="../media/image570.png"/><Relationship Id="rId40" Type="http://schemas.openxmlformats.org/officeDocument/2006/relationships/image" Target="../media/image573.svg"/><Relationship Id="rId45" Type="http://schemas.openxmlformats.org/officeDocument/2006/relationships/image" Target="../media/image578.svg"/><Relationship Id="rId5" Type="http://schemas.openxmlformats.org/officeDocument/2006/relationships/image" Target="../media/image538.png"/><Relationship Id="rId15" Type="http://schemas.openxmlformats.org/officeDocument/2006/relationships/image" Target="../media/image548.svg"/><Relationship Id="rId23" Type="http://schemas.openxmlformats.org/officeDocument/2006/relationships/image" Target="../media/image556.svg"/><Relationship Id="rId28" Type="http://schemas.openxmlformats.org/officeDocument/2006/relationships/image" Target="../media/image561.png"/><Relationship Id="rId36" Type="http://schemas.openxmlformats.org/officeDocument/2006/relationships/image" Target="../media/image569.svg"/><Relationship Id="rId49" Type="http://schemas.openxmlformats.org/officeDocument/2006/relationships/image" Target="../media/image582.svg"/><Relationship Id="rId10" Type="http://schemas.openxmlformats.org/officeDocument/2006/relationships/image" Target="../media/image543.svg"/><Relationship Id="rId19" Type="http://schemas.openxmlformats.org/officeDocument/2006/relationships/image" Target="../media/image552.svg"/><Relationship Id="rId31" Type="http://schemas.openxmlformats.org/officeDocument/2006/relationships/image" Target="../media/image564.svg"/><Relationship Id="rId44" Type="http://schemas.openxmlformats.org/officeDocument/2006/relationships/image" Target="../media/image577.svg"/><Relationship Id="rId4" Type="http://schemas.openxmlformats.org/officeDocument/2006/relationships/image" Target="../media/image537.svg"/><Relationship Id="rId9" Type="http://schemas.openxmlformats.org/officeDocument/2006/relationships/image" Target="../media/image542.png"/><Relationship Id="rId14" Type="http://schemas.openxmlformats.org/officeDocument/2006/relationships/image" Target="../media/image547.svg"/><Relationship Id="rId22" Type="http://schemas.openxmlformats.org/officeDocument/2006/relationships/image" Target="../media/image555.png"/><Relationship Id="rId27" Type="http://schemas.openxmlformats.org/officeDocument/2006/relationships/image" Target="../media/image560.svg"/><Relationship Id="rId30" Type="http://schemas.openxmlformats.org/officeDocument/2006/relationships/image" Target="../media/image563.png"/><Relationship Id="rId35" Type="http://schemas.openxmlformats.org/officeDocument/2006/relationships/image" Target="../media/image568.svg"/><Relationship Id="rId43" Type="http://schemas.openxmlformats.org/officeDocument/2006/relationships/image" Target="../media/image576.svg"/><Relationship Id="rId48" Type="http://schemas.openxmlformats.org/officeDocument/2006/relationships/image" Target="../media/image581.svg"/><Relationship Id="rId8" Type="http://schemas.openxmlformats.org/officeDocument/2006/relationships/image" Target="../media/image541.svg"/><Relationship Id="rId3" Type="http://schemas.openxmlformats.org/officeDocument/2006/relationships/image" Target="../media/image536.png"/><Relationship Id="rId12" Type="http://schemas.openxmlformats.org/officeDocument/2006/relationships/image" Target="../media/image545.svg"/><Relationship Id="rId17" Type="http://schemas.openxmlformats.org/officeDocument/2006/relationships/image" Target="../media/image550.svg"/><Relationship Id="rId25" Type="http://schemas.openxmlformats.org/officeDocument/2006/relationships/image" Target="../media/image558.svg"/><Relationship Id="rId33" Type="http://schemas.openxmlformats.org/officeDocument/2006/relationships/image" Target="../media/image566.svg"/><Relationship Id="rId38" Type="http://schemas.openxmlformats.org/officeDocument/2006/relationships/image" Target="../media/image571.svg"/><Relationship Id="rId46" Type="http://schemas.openxmlformats.org/officeDocument/2006/relationships/image" Target="../media/image579.svg"/><Relationship Id="rId20" Type="http://schemas.openxmlformats.org/officeDocument/2006/relationships/image" Target="../media/image553.png"/><Relationship Id="rId41" Type="http://schemas.openxmlformats.org/officeDocument/2006/relationships/image" Target="../media/image574.svg"/><Relationship Id="rId1" Type="http://schemas.openxmlformats.org/officeDocument/2006/relationships/slideLayout" Target="../slideLayouts/slideLayout1.xml"/><Relationship Id="rId6" Type="http://schemas.openxmlformats.org/officeDocument/2006/relationships/image" Target="../media/image539.svg"/></Relationships>
</file>

<file path=ppt/slides/_rels/slide24.xml.rels><?xml version="1.0" encoding="UTF-8" standalone="yes"?>
<Relationships xmlns="http://schemas.openxmlformats.org/package/2006/relationships"><Relationship Id="rId8" Type="http://schemas.openxmlformats.org/officeDocument/2006/relationships/image" Target="../media/image589.svg"/><Relationship Id="rId13" Type="http://schemas.openxmlformats.org/officeDocument/2006/relationships/image" Target="../media/image592.svg"/><Relationship Id="rId3" Type="http://schemas.openxmlformats.org/officeDocument/2006/relationships/image" Target="../media/image584.png"/><Relationship Id="rId7" Type="http://schemas.openxmlformats.org/officeDocument/2006/relationships/image" Target="../media/image588.png"/><Relationship Id="rId12" Type="http://schemas.openxmlformats.org/officeDocument/2006/relationships/image" Target="../media/image572.pn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587.svg"/><Relationship Id="rId11" Type="http://schemas.openxmlformats.org/officeDocument/2006/relationships/image" Target="../media/image591.svg"/><Relationship Id="rId5" Type="http://schemas.openxmlformats.org/officeDocument/2006/relationships/image" Target="../media/image586.png"/><Relationship Id="rId10" Type="http://schemas.openxmlformats.org/officeDocument/2006/relationships/image" Target="../media/image590.svg"/><Relationship Id="rId4" Type="http://schemas.openxmlformats.org/officeDocument/2006/relationships/image" Target="../media/image585.svg"/><Relationship Id="rId9" Type="http://schemas.openxmlformats.org/officeDocument/2006/relationships/image" Target="../media/image570.png"/></Relationships>
</file>

<file path=ppt/slides/_rels/slide25.xml.rels><?xml version="1.0" encoding="UTF-8" standalone="yes"?>
<Relationships xmlns="http://schemas.openxmlformats.org/package/2006/relationships"><Relationship Id="rId8" Type="http://schemas.openxmlformats.org/officeDocument/2006/relationships/image" Target="../media/image597.svg"/><Relationship Id="rId13" Type="http://schemas.openxmlformats.org/officeDocument/2006/relationships/image" Target="../media/image602.png"/><Relationship Id="rId18" Type="http://schemas.openxmlformats.org/officeDocument/2006/relationships/image" Target="../media/image607.svg"/><Relationship Id="rId26" Type="http://schemas.openxmlformats.org/officeDocument/2006/relationships/image" Target="../media/image615.svg"/><Relationship Id="rId3" Type="http://schemas.openxmlformats.org/officeDocument/2006/relationships/image" Target="../media/image593.png"/><Relationship Id="rId21" Type="http://schemas.openxmlformats.org/officeDocument/2006/relationships/image" Target="../media/image610.svg"/><Relationship Id="rId7" Type="http://schemas.openxmlformats.org/officeDocument/2006/relationships/image" Target="../media/image596.png"/><Relationship Id="rId12" Type="http://schemas.openxmlformats.org/officeDocument/2006/relationships/image" Target="../media/image601.svg"/><Relationship Id="rId17" Type="http://schemas.openxmlformats.org/officeDocument/2006/relationships/image" Target="../media/image606.png"/><Relationship Id="rId25" Type="http://schemas.openxmlformats.org/officeDocument/2006/relationships/image" Target="../media/image614.png"/><Relationship Id="rId2" Type="http://schemas.openxmlformats.org/officeDocument/2006/relationships/notesSlide" Target="../notesSlides/notesSlide25.xml"/><Relationship Id="rId16" Type="http://schemas.openxmlformats.org/officeDocument/2006/relationships/image" Target="../media/image605.svg"/><Relationship Id="rId20" Type="http://schemas.openxmlformats.org/officeDocument/2006/relationships/image" Target="../media/image609.svg"/><Relationship Id="rId1" Type="http://schemas.openxmlformats.org/officeDocument/2006/relationships/slideLayout" Target="../slideLayouts/slideLayout1.xml"/><Relationship Id="rId6" Type="http://schemas.openxmlformats.org/officeDocument/2006/relationships/image" Target="../media/image595.svg"/><Relationship Id="rId11" Type="http://schemas.openxmlformats.org/officeDocument/2006/relationships/image" Target="../media/image600.svg"/><Relationship Id="rId24" Type="http://schemas.openxmlformats.org/officeDocument/2006/relationships/image" Target="../media/image613.svg"/><Relationship Id="rId5" Type="http://schemas.openxmlformats.org/officeDocument/2006/relationships/image" Target="../media/image101.png"/><Relationship Id="rId15" Type="http://schemas.openxmlformats.org/officeDocument/2006/relationships/image" Target="../media/image604.png"/><Relationship Id="rId23" Type="http://schemas.openxmlformats.org/officeDocument/2006/relationships/image" Target="../media/image612.svg"/><Relationship Id="rId10" Type="http://schemas.openxmlformats.org/officeDocument/2006/relationships/image" Target="../media/image599.png"/><Relationship Id="rId19" Type="http://schemas.openxmlformats.org/officeDocument/2006/relationships/image" Target="../media/image608.png"/><Relationship Id="rId4" Type="http://schemas.openxmlformats.org/officeDocument/2006/relationships/image" Target="../media/image594.svg"/><Relationship Id="rId9" Type="http://schemas.openxmlformats.org/officeDocument/2006/relationships/image" Target="../media/image598.svg"/><Relationship Id="rId14" Type="http://schemas.openxmlformats.org/officeDocument/2006/relationships/image" Target="../media/image603.svg"/><Relationship Id="rId22" Type="http://schemas.openxmlformats.org/officeDocument/2006/relationships/image" Target="../media/image611.png"/></Relationships>
</file>

<file path=ppt/slides/_rels/slide3.xml.rels><?xml version="1.0" encoding="UTF-8" standalone="yes"?>
<Relationships xmlns="http://schemas.openxmlformats.org/package/2006/relationships"><Relationship Id="rId8" Type="http://schemas.openxmlformats.org/officeDocument/2006/relationships/image" Target="../media/image37.svg"/><Relationship Id="rId13" Type="http://schemas.openxmlformats.org/officeDocument/2006/relationships/image" Target="../media/image42.png"/><Relationship Id="rId18" Type="http://schemas.openxmlformats.org/officeDocument/2006/relationships/image" Target="../media/image47.png"/><Relationship Id="rId3" Type="http://schemas.openxmlformats.org/officeDocument/2006/relationships/image" Target="../media/image33.png"/><Relationship Id="rId21" Type="http://schemas.openxmlformats.org/officeDocument/2006/relationships/image" Target="../media/image50.svg"/><Relationship Id="rId7" Type="http://schemas.openxmlformats.org/officeDocument/2006/relationships/image" Target="../media/image36.png"/><Relationship Id="rId12" Type="http://schemas.openxmlformats.org/officeDocument/2006/relationships/image" Target="../media/image41.svg"/><Relationship Id="rId17" Type="http://schemas.openxmlformats.org/officeDocument/2006/relationships/image" Target="../media/image46.svg"/><Relationship Id="rId2" Type="http://schemas.openxmlformats.org/officeDocument/2006/relationships/notesSlide" Target="../notesSlides/notesSlide3.xml"/><Relationship Id="rId16" Type="http://schemas.openxmlformats.org/officeDocument/2006/relationships/image" Target="../media/image45.svg"/><Relationship Id="rId20" Type="http://schemas.openxmlformats.org/officeDocument/2006/relationships/image" Target="../media/image49.png"/><Relationship Id="rId1" Type="http://schemas.openxmlformats.org/officeDocument/2006/relationships/slideLayout" Target="../slideLayouts/slideLayout1.xml"/><Relationship Id="rId6" Type="http://schemas.openxmlformats.org/officeDocument/2006/relationships/image" Target="../media/image35.svg"/><Relationship Id="rId11" Type="http://schemas.openxmlformats.org/officeDocument/2006/relationships/image" Target="../media/image40.svg"/><Relationship Id="rId5" Type="http://schemas.openxmlformats.org/officeDocument/2006/relationships/image" Target="../media/image20.png"/><Relationship Id="rId15" Type="http://schemas.openxmlformats.org/officeDocument/2006/relationships/image" Target="../media/image44.png"/><Relationship Id="rId23" Type="http://schemas.openxmlformats.org/officeDocument/2006/relationships/image" Target="../media/image52.svg"/><Relationship Id="rId10" Type="http://schemas.openxmlformats.org/officeDocument/2006/relationships/image" Target="../media/image39.png"/><Relationship Id="rId19" Type="http://schemas.openxmlformats.org/officeDocument/2006/relationships/image" Target="../media/image48.svg"/><Relationship Id="rId4" Type="http://schemas.openxmlformats.org/officeDocument/2006/relationships/image" Target="../media/image34.svg"/><Relationship Id="rId9" Type="http://schemas.openxmlformats.org/officeDocument/2006/relationships/image" Target="../media/image38.svg"/><Relationship Id="rId14" Type="http://schemas.openxmlformats.org/officeDocument/2006/relationships/image" Target="../media/image43.svg"/><Relationship Id="rId22" Type="http://schemas.openxmlformats.org/officeDocument/2006/relationships/image" Target="../media/image51.png"/></Relationships>
</file>

<file path=ppt/slides/_rels/slide4.xml.rels><?xml version="1.0" encoding="UTF-8" standalone="yes"?>
<Relationships xmlns="http://schemas.openxmlformats.org/package/2006/relationships"><Relationship Id="rId8" Type="http://schemas.openxmlformats.org/officeDocument/2006/relationships/image" Target="../media/image56.svg"/><Relationship Id="rId3" Type="http://schemas.openxmlformats.org/officeDocument/2006/relationships/image" Target="../media/image53.png"/><Relationship Id="rId7" Type="http://schemas.openxmlformats.org/officeDocument/2006/relationships/image" Target="../media/image55.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4.svg"/><Relationship Id="rId5" Type="http://schemas.openxmlformats.org/officeDocument/2006/relationships/image" Target="../media/image3.png"/><Relationship Id="rId10" Type="http://schemas.openxmlformats.org/officeDocument/2006/relationships/image" Target="../media/image58.svg"/><Relationship Id="rId4" Type="http://schemas.openxmlformats.org/officeDocument/2006/relationships/image" Target="../media/image54.svg"/><Relationship Id="rId9" Type="http://schemas.openxmlformats.org/officeDocument/2006/relationships/image" Target="../media/image57.png"/></Relationships>
</file>

<file path=ppt/slides/_rels/slide5.xml.rels><?xml version="1.0" encoding="UTF-8" standalone="yes"?>
<Relationships xmlns="http://schemas.openxmlformats.org/package/2006/relationships"><Relationship Id="rId13" Type="http://schemas.openxmlformats.org/officeDocument/2006/relationships/image" Target="../media/image69.svg"/><Relationship Id="rId18" Type="http://schemas.openxmlformats.org/officeDocument/2006/relationships/image" Target="../media/image74.svg"/><Relationship Id="rId26" Type="http://schemas.openxmlformats.org/officeDocument/2006/relationships/image" Target="../media/image82.png"/><Relationship Id="rId3" Type="http://schemas.openxmlformats.org/officeDocument/2006/relationships/image" Target="../media/image59.png"/><Relationship Id="rId21" Type="http://schemas.openxmlformats.org/officeDocument/2006/relationships/image" Target="../media/image77.png"/><Relationship Id="rId34" Type="http://schemas.openxmlformats.org/officeDocument/2006/relationships/image" Target="../media/image90.svg"/><Relationship Id="rId7" Type="http://schemas.openxmlformats.org/officeDocument/2006/relationships/image" Target="../media/image63.png"/><Relationship Id="rId12" Type="http://schemas.openxmlformats.org/officeDocument/2006/relationships/image" Target="../media/image68.svg"/><Relationship Id="rId17" Type="http://schemas.openxmlformats.org/officeDocument/2006/relationships/image" Target="../media/image73.png"/><Relationship Id="rId25" Type="http://schemas.openxmlformats.org/officeDocument/2006/relationships/image" Target="../media/image81.svg"/><Relationship Id="rId33" Type="http://schemas.openxmlformats.org/officeDocument/2006/relationships/image" Target="../media/image89.png"/><Relationship Id="rId2" Type="http://schemas.openxmlformats.org/officeDocument/2006/relationships/notesSlide" Target="../notesSlides/notesSlide5.xml"/><Relationship Id="rId16" Type="http://schemas.openxmlformats.org/officeDocument/2006/relationships/image" Target="../media/image72.svg"/><Relationship Id="rId20" Type="http://schemas.openxmlformats.org/officeDocument/2006/relationships/image" Target="../media/image76.svg"/><Relationship Id="rId29" Type="http://schemas.openxmlformats.org/officeDocument/2006/relationships/image" Target="../media/image85.svg"/><Relationship Id="rId1" Type="http://schemas.openxmlformats.org/officeDocument/2006/relationships/slideLayout" Target="../slideLayouts/slideLayout1.xml"/><Relationship Id="rId6" Type="http://schemas.openxmlformats.org/officeDocument/2006/relationships/image" Target="../media/image62.svg"/><Relationship Id="rId11" Type="http://schemas.openxmlformats.org/officeDocument/2006/relationships/image" Target="../media/image67.png"/><Relationship Id="rId24" Type="http://schemas.openxmlformats.org/officeDocument/2006/relationships/image" Target="../media/image80.svg"/><Relationship Id="rId32" Type="http://schemas.openxmlformats.org/officeDocument/2006/relationships/image" Target="../media/image88.svg"/><Relationship Id="rId5" Type="http://schemas.openxmlformats.org/officeDocument/2006/relationships/image" Target="../media/image61.png"/><Relationship Id="rId15" Type="http://schemas.openxmlformats.org/officeDocument/2006/relationships/image" Target="../media/image71.png"/><Relationship Id="rId23" Type="http://schemas.openxmlformats.org/officeDocument/2006/relationships/image" Target="../media/image79.png"/><Relationship Id="rId28" Type="http://schemas.openxmlformats.org/officeDocument/2006/relationships/image" Target="../media/image84.png"/><Relationship Id="rId36" Type="http://schemas.openxmlformats.org/officeDocument/2006/relationships/image" Target="../media/image92.svg"/><Relationship Id="rId10" Type="http://schemas.openxmlformats.org/officeDocument/2006/relationships/image" Target="../media/image66.svg"/><Relationship Id="rId19" Type="http://schemas.openxmlformats.org/officeDocument/2006/relationships/image" Target="../media/image75.png"/><Relationship Id="rId31" Type="http://schemas.openxmlformats.org/officeDocument/2006/relationships/image" Target="../media/image87.svg"/><Relationship Id="rId4" Type="http://schemas.openxmlformats.org/officeDocument/2006/relationships/image" Target="../media/image60.svg"/><Relationship Id="rId9" Type="http://schemas.openxmlformats.org/officeDocument/2006/relationships/image" Target="../media/image65.png"/><Relationship Id="rId14" Type="http://schemas.openxmlformats.org/officeDocument/2006/relationships/image" Target="../media/image70.svg"/><Relationship Id="rId22" Type="http://schemas.openxmlformats.org/officeDocument/2006/relationships/image" Target="../media/image78.svg"/><Relationship Id="rId27" Type="http://schemas.openxmlformats.org/officeDocument/2006/relationships/image" Target="../media/image83.svg"/><Relationship Id="rId30" Type="http://schemas.openxmlformats.org/officeDocument/2006/relationships/image" Target="../media/image86.png"/><Relationship Id="rId35" Type="http://schemas.openxmlformats.org/officeDocument/2006/relationships/image" Target="../media/image91.png"/><Relationship Id="rId8" Type="http://schemas.openxmlformats.org/officeDocument/2006/relationships/image" Target="../media/image64.svg"/></Relationships>
</file>

<file path=ppt/slides/_rels/slide6.xml.rels><?xml version="1.0" encoding="UTF-8" standalone="yes"?>
<Relationships xmlns="http://schemas.openxmlformats.org/package/2006/relationships"><Relationship Id="rId8" Type="http://schemas.openxmlformats.org/officeDocument/2006/relationships/image" Target="../media/image96.svg"/><Relationship Id="rId3" Type="http://schemas.openxmlformats.org/officeDocument/2006/relationships/image" Target="../media/image93.png"/><Relationship Id="rId7" Type="http://schemas.openxmlformats.org/officeDocument/2006/relationships/image" Target="../media/image95.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4.svg"/><Relationship Id="rId5" Type="http://schemas.openxmlformats.org/officeDocument/2006/relationships/image" Target="../media/image3.png"/><Relationship Id="rId10" Type="http://schemas.openxmlformats.org/officeDocument/2006/relationships/image" Target="../media/image58.svg"/><Relationship Id="rId4" Type="http://schemas.openxmlformats.org/officeDocument/2006/relationships/image" Target="../media/image94.svg"/><Relationship Id="rId9" Type="http://schemas.openxmlformats.org/officeDocument/2006/relationships/image" Target="../media/image57.png"/></Relationships>
</file>

<file path=ppt/slides/_rels/slide7.xml.rels><?xml version="1.0" encoding="UTF-8" standalone="yes"?>
<Relationships xmlns="http://schemas.openxmlformats.org/package/2006/relationships"><Relationship Id="rId13" Type="http://schemas.openxmlformats.org/officeDocument/2006/relationships/image" Target="../media/image107.png"/><Relationship Id="rId18" Type="http://schemas.openxmlformats.org/officeDocument/2006/relationships/image" Target="../media/image112.svg"/><Relationship Id="rId26" Type="http://schemas.openxmlformats.org/officeDocument/2006/relationships/image" Target="../media/image120.svg"/><Relationship Id="rId39" Type="http://schemas.openxmlformats.org/officeDocument/2006/relationships/image" Target="../media/image133.svg"/><Relationship Id="rId21" Type="http://schemas.openxmlformats.org/officeDocument/2006/relationships/image" Target="../media/image115.svg"/><Relationship Id="rId34" Type="http://schemas.openxmlformats.org/officeDocument/2006/relationships/image" Target="../media/image128.svg"/><Relationship Id="rId7" Type="http://schemas.openxmlformats.org/officeDocument/2006/relationships/image" Target="../media/image101.png"/><Relationship Id="rId12" Type="http://schemas.openxmlformats.org/officeDocument/2006/relationships/image" Target="../media/image106.svg"/><Relationship Id="rId17" Type="http://schemas.openxmlformats.org/officeDocument/2006/relationships/image" Target="../media/image111.png"/><Relationship Id="rId25" Type="http://schemas.openxmlformats.org/officeDocument/2006/relationships/image" Target="../media/image119.png"/><Relationship Id="rId33" Type="http://schemas.openxmlformats.org/officeDocument/2006/relationships/image" Target="../media/image127.png"/><Relationship Id="rId38" Type="http://schemas.openxmlformats.org/officeDocument/2006/relationships/image" Target="../media/image132.svg"/><Relationship Id="rId2" Type="http://schemas.openxmlformats.org/officeDocument/2006/relationships/notesSlide" Target="../notesSlides/notesSlide7.xml"/><Relationship Id="rId16" Type="http://schemas.openxmlformats.org/officeDocument/2006/relationships/image" Target="../media/image110.svg"/><Relationship Id="rId20" Type="http://schemas.openxmlformats.org/officeDocument/2006/relationships/image" Target="../media/image114.svg"/><Relationship Id="rId29" Type="http://schemas.openxmlformats.org/officeDocument/2006/relationships/image" Target="../media/image123.svg"/><Relationship Id="rId1" Type="http://schemas.openxmlformats.org/officeDocument/2006/relationships/slideLayout" Target="../slideLayouts/slideLayout1.xml"/><Relationship Id="rId6" Type="http://schemas.openxmlformats.org/officeDocument/2006/relationships/image" Target="../media/image100.svg"/><Relationship Id="rId11" Type="http://schemas.openxmlformats.org/officeDocument/2006/relationships/image" Target="../media/image105.png"/><Relationship Id="rId24" Type="http://schemas.openxmlformats.org/officeDocument/2006/relationships/image" Target="../media/image118.svg"/><Relationship Id="rId32" Type="http://schemas.openxmlformats.org/officeDocument/2006/relationships/image" Target="../media/image126.svg"/><Relationship Id="rId37" Type="http://schemas.openxmlformats.org/officeDocument/2006/relationships/image" Target="../media/image131.png"/><Relationship Id="rId40" Type="http://schemas.openxmlformats.org/officeDocument/2006/relationships/chart" Target="../charts/chart1.xml"/><Relationship Id="rId5" Type="http://schemas.openxmlformats.org/officeDocument/2006/relationships/image" Target="../media/image99.png"/><Relationship Id="rId15" Type="http://schemas.openxmlformats.org/officeDocument/2006/relationships/image" Target="../media/image109.png"/><Relationship Id="rId23" Type="http://schemas.openxmlformats.org/officeDocument/2006/relationships/image" Target="../media/image117.png"/><Relationship Id="rId28" Type="http://schemas.openxmlformats.org/officeDocument/2006/relationships/image" Target="../media/image122.svg"/><Relationship Id="rId36" Type="http://schemas.openxmlformats.org/officeDocument/2006/relationships/image" Target="../media/image130.svg"/><Relationship Id="rId10" Type="http://schemas.openxmlformats.org/officeDocument/2006/relationships/image" Target="../media/image104.svg"/><Relationship Id="rId19" Type="http://schemas.openxmlformats.org/officeDocument/2006/relationships/image" Target="../media/image113.png"/><Relationship Id="rId31" Type="http://schemas.openxmlformats.org/officeDocument/2006/relationships/image" Target="../media/image125.png"/><Relationship Id="rId4" Type="http://schemas.openxmlformats.org/officeDocument/2006/relationships/image" Target="../media/image98.svg"/><Relationship Id="rId9" Type="http://schemas.openxmlformats.org/officeDocument/2006/relationships/image" Target="../media/image103.png"/><Relationship Id="rId14" Type="http://schemas.openxmlformats.org/officeDocument/2006/relationships/image" Target="../media/image108.svg"/><Relationship Id="rId22" Type="http://schemas.openxmlformats.org/officeDocument/2006/relationships/image" Target="../media/image116.svg"/><Relationship Id="rId27" Type="http://schemas.openxmlformats.org/officeDocument/2006/relationships/image" Target="../media/image121.png"/><Relationship Id="rId30" Type="http://schemas.openxmlformats.org/officeDocument/2006/relationships/image" Target="../media/image124.svg"/><Relationship Id="rId35" Type="http://schemas.openxmlformats.org/officeDocument/2006/relationships/image" Target="../media/image129.png"/><Relationship Id="rId8" Type="http://schemas.openxmlformats.org/officeDocument/2006/relationships/image" Target="../media/image102.svg"/><Relationship Id="rId3" Type="http://schemas.openxmlformats.org/officeDocument/2006/relationships/image" Target="../media/image97.png"/></Relationships>
</file>

<file path=ppt/slides/_rels/slide8.xml.rels><?xml version="1.0" encoding="UTF-8" standalone="yes"?>
<Relationships xmlns="http://schemas.openxmlformats.org/package/2006/relationships"><Relationship Id="rId8" Type="http://schemas.openxmlformats.org/officeDocument/2006/relationships/image" Target="../media/image139.svg"/><Relationship Id="rId3" Type="http://schemas.openxmlformats.org/officeDocument/2006/relationships/image" Target="../media/image134.png"/><Relationship Id="rId7" Type="http://schemas.openxmlformats.org/officeDocument/2006/relationships/image" Target="../media/image138.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37.svg"/><Relationship Id="rId11" Type="http://schemas.openxmlformats.org/officeDocument/2006/relationships/image" Target="../media/image142.svg"/><Relationship Id="rId5" Type="http://schemas.openxmlformats.org/officeDocument/2006/relationships/image" Target="../media/image136.png"/><Relationship Id="rId10" Type="http://schemas.openxmlformats.org/officeDocument/2006/relationships/image" Target="../media/image141.svg"/><Relationship Id="rId4" Type="http://schemas.openxmlformats.org/officeDocument/2006/relationships/image" Target="../media/image135.svg"/><Relationship Id="rId9" Type="http://schemas.openxmlformats.org/officeDocument/2006/relationships/image" Target="../media/image140.svg"/></Relationships>
</file>

<file path=ppt/slides/_rels/slide9.xml.rels><?xml version="1.0" encoding="UTF-8" standalone="yes"?>
<Relationships xmlns="http://schemas.openxmlformats.org/package/2006/relationships"><Relationship Id="rId8" Type="http://schemas.openxmlformats.org/officeDocument/2006/relationships/image" Target="../media/image101.png"/><Relationship Id="rId13" Type="http://schemas.openxmlformats.org/officeDocument/2006/relationships/image" Target="../media/image151.svg"/><Relationship Id="rId18" Type="http://schemas.openxmlformats.org/officeDocument/2006/relationships/image" Target="../media/image156.svg"/><Relationship Id="rId26" Type="http://schemas.openxmlformats.org/officeDocument/2006/relationships/image" Target="../media/image164.png"/><Relationship Id="rId3" Type="http://schemas.openxmlformats.org/officeDocument/2006/relationships/chart" Target="../charts/chart2.xml"/><Relationship Id="rId21" Type="http://schemas.openxmlformats.org/officeDocument/2006/relationships/image" Target="../media/image159.svg"/><Relationship Id="rId7" Type="http://schemas.openxmlformats.org/officeDocument/2006/relationships/image" Target="../media/image146.svg"/><Relationship Id="rId12" Type="http://schemas.openxmlformats.org/officeDocument/2006/relationships/image" Target="../media/image150.png"/><Relationship Id="rId17" Type="http://schemas.openxmlformats.org/officeDocument/2006/relationships/image" Target="../media/image155.svg"/><Relationship Id="rId25" Type="http://schemas.openxmlformats.org/officeDocument/2006/relationships/image" Target="../media/image163.svg"/><Relationship Id="rId2" Type="http://schemas.openxmlformats.org/officeDocument/2006/relationships/notesSlide" Target="../notesSlides/notesSlide9.xml"/><Relationship Id="rId16" Type="http://schemas.openxmlformats.org/officeDocument/2006/relationships/image" Target="../media/image154.png"/><Relationship Id="rId20" Type="http://schemas.openxmlformats.org/officeDocument/2006/relationships/image" Target="../media/image158.png"/><Relationship Id="rId29" Type="http://schemas.openxmlformats.org/officeDocument/2006/relationships/image" Target="../media/image167.svg"/><Relationship Id="rId1" Type="http://schemas.openxmlformats.org/officeDocument/2006/relationships/slideLayout" Target="../slideLayouts/slideLayout1.xml"/><Relationship Id="rId6" Type="http://schemas.openxmlformats.org/officeDocument/2006/relationships/image" Target="../media/image145.png"/><Relationship Id="rId11" Type="http://schemas.openxmlformats.org/officeDocument/2006/relationships/image" Target="../media/image149.svg"/><Relationship Id="rId24" Type="http://schemas.openxmlformats.org/officeDocument/2006/relationships/image" Target="../media/image162.png"/><Relationship Id="rId5" Type="http://schemas.openxmlformats.org/officeDocument/2006/relationships/image" Target="../media/image144.svg"/><Relationship Id="rId15" Type="http://schemas.openxmlformats.org/officeDocument/2006/relationships/image" Target="../media/image153.svg"/><Relationship Id="rId23" Type="http://schemas.openxmlformats.org/officeDocument/2006/relationships/image" Target="../media/image161.svg"/><Relationship Id="rId28" Type="http://schemas.openxmlformats.org/officeDocument/2006/relationships/image" Target="../media/image166.png"/><Relationship Id="rId10" Type="http://schemas.openxmlformats.org/officeDocument/2006/relationships/image" Target="../media/image148.png"/><Relationship Id="rId19" Type="http://schemas.openxmlformats.org/officeDocument/2006/relationships/image" Target="../media/image157.svg"/><Relationship Id="rId4" Type="http://schemas.openxmlformats.org/officeDocument/2006/relationships/image" Target="../media/image143.png"/><Relationship Id="rId9" Type="http://schemas.openxmlformats.org/officeDocument/2006/relationships/image" Target="../media/image147.svg"/><Relationship Id="rId14" Type="http://schemas.openxmlformats.org/officeDocument/2006/relationships/image" Target="../media/image152.png"/><Relationship Id="rId22" Type="http://schemas.openxmlformats.org/officeDocument/2006/relationships/image" Target="../media/image160.png"/><Relationship Id="rId27" Type="http://schemas.openxmlformats.org/officeDocument/2006/relationships/image" Target="../media/image165.svg"/></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solidFill>
          <a:srgbClr val="000000"/>
        </a:solidFill>
        <a:effectLst/>
      </p:bgPr>
    </p:bg>
    <p:spTree>
      <p:nvGrpSpPr>
        <p:cNvPr id="1" name=""/>
        <p:cNvGrpSpPr/>
        <p:nvPr/>
      </p:nvGrpSpPr>
      <p:grpSpPr>
        <a:xfrm>
          <a:off x="0" y="0"/>
          <a:ext cx="0" cy="0"/>
          <a:chOff x="0" y="0"/>
          <a:chExt cx="0" cy="0"/>
        </a:xfrm>
      </p:grpSpPr>
      <p:pic>
        <p:nvPicPr>
          <p:cNvPr id="2" name="Image 0" descr=" "/>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914048" y="0"/>
            <a:ext cx="12453148" cy="10039494"/>
          </a:xfrm>
          <a:prstGeom prst="rect">
            <a:avLst/>
          </a:prstGeom>
        </p:spPr>
      </p:pic>
      <p:sp>
        <p:nvSpPr>
          <p:cNvPr id="5" name="Shape 0"/>
          <p:cNvSpPr/>
          <p:nvPr/>
        </p:nvSpPr>
        <p:spPr>
          <a:xfrm>
            <a:off x="1397175" y="2379997"/>
            <a:ext cx="119095" cy="119080"/>
          </a:xfrm>
          <a:prstGeom prst="ellipse">
            <a:avLst/>
          </a:prstGeom>
          <a:solidFill>
            <a:srgbClr val="E94A89">
              <a:alpha val="10000"/>
            </a:srgbClr>
          </a:solidFill>
          <a:ln/>
        </p:spPr>
        <p:txBody>
          <a:bodyPr/>
          <a:lstStyle/>
          <a:p>
            <a:endParaRPr lang="en-ID"/>
          </a:p>
        </p:txBody>
      </p:sp>
      <p:sp>
        <p:nvSpPr>
          <p:cNvPr id="6" name="Shape 1"/>
          <p:cNvSpPr/>
          <p:nvPr/>
        </p:nvSpPr>
        <p:spPr>
          <a:xfrm>
            <a:off x="11520282" y="7679079"/>
            <a:ext cx="119095" cy="119080"/>
          </a:xfrm>
          <a:prstGeom prst="ellipse">
            <a:avLst/>
          </a:prstGeom>
          <a:solidFill>
            <a:srgbClr val="E94A89">
              <a:alpha val="10000"/>
            </a:srgbClr>
          </a:solidFill>
          <a:ln/>
        </p:spPr>
        <p:txBody>
          <a:bodyPr/>
          <a:lstStyle/>
          <a:p>
            <a:endParaRPr lang="en-ID"/>
          </a:p>
        </p:txBody>
      </p:sp>
      <p:sp>
        <p:nvSpPr>
          <p:cNvPr id="7" name="Shape 2"/>
          <p:cNvSpPr/>
          <p:nvPr/>
        </p:nvSpPr>
        <p:spPr>
          <a:xfrm>
            <a:off x="21155099" y="11977885"/>
            <a:ext cx="119095" cy="119080"/>
          </a:xfrm>
          <a:prstGeom prst="ellipse">
            <a:avLst/>
          </a:prstGeom>
          <a:solidFill>
            <a:srgbClr val="E94A89">
              <a:alpha val="10000"/>
            </a:srgbClr>
          </a:solidFill>
          <a:ln/>
        </p:spPr>
        <p:txBody>
          <a:bodyPr/>
          <a:lstStyle/>
          <a:p>
            <a:endParaRPr lang="en-ID"/>
          </a:p>
        </p:txBody>
      </p:sp>
      <p:sp>
        <p:nvSpPr>
          <p:cNvPr id="8" name="Shape 3"/>
          <p:cNvSpPr/>
          <p:nvPr/>
        </p:nvSpPr>
        <p:spPr>
          <a:xfrm>
            <a:off x="10353147" y="1141560"/>
            <a:ext cx="119095" cy="119080"/>
          </a:xfrm>
          <a:prstGeom prst="ellipse">
            <a:avLst/>
          </a:prstGeom>
          <a:solidFill>
            <a:srgbClr val="E94A89">
              <a:alpha val="10000"/>
            </a:srgbClr>
          </a:solidFill>
          <a:ln/>
        </p:spPr>
        <p:txBody>
          <a:bodyPr/>
          <a:lstStyle/>
          <a:p>
            <a:endParaRPr lang="en-ID"/>
          </a:p>
        </p:txBody>
      </p:sp>
      <p:sp>
        <p:nvSpPr>
          <p:cNvPr id="9" name="Shape 4"/>
          <p:cNvSpPr/>
          <p:nvPr/>
        </p:nvSpPr>
        <p:spPr>
          <a:xfrm>
            <a:off x="3707625" y="1320181"/>
            <a:ext cx="119095" cy="119080"/>
          </a:xfrm>
          <a:prstGeom prst="ellipse">
            <a:avLst/>
          </a:prstGeom>
          <a:solidFill>
            <a:srgbClr val="E94A89">
              <a:alpha val="10000"/>
            </a:srgbClr>
          </a:solidFill>
          <a:ln/>
        </p:spPr>
        <p:txBody>
          <a:bodyPr/>
          <a:lstStyle/>
          <a:p>
            <a:endParaRPr lang="en-ID"/>
          </a:p>
        </p:txBody>
      </p:sp>
      <p:sp>
        <p:nvSpPr>
          <p:cNvPr id="10" name="Shape 5"/>
          <p:cNvSpPr/>
          <p:nvPr/>
        </p:nvSpPr>
        <p:spPr>
          <a:xfrm>
            <a:off x="14176110" y="2320457"/>
            <a:ext cx="119095" cy="119080"/>
          </a:xfrm>
          <a:prstGeom prst="ellipse">
            <a:avLst/>
          </a:prstGeom>
          <a:solidFill>
            <a:srgbClr val="E94A89">
              <a:alpha val="10000"/>
            </a:srgbClr>
          </a:solidFill>
          <a:ln/>
        </p:spPr>
        <p:txBody>
          <a:bodyPr/>
          <a:lstStyle/>
          <a:p>
            <a:endParaRPr lang="en-ID"/>
          </a:p>
        </p:txBody>
      </p:sp>
      <p:pic>
        <p:nvPicPr>
          <p:cNvPr id="29" name="Graphic 28">
            <a:extLst>
              <a:ext uri="{FF2B5EF4-FFF2-40B4-BE49-F238E27FC236}">
                <a16:creationId xmlns:a16="http://schemas.microsoft.com/office/drawing/2014/main" id="{4D281DDE-99D9-4E46-92C7-7D2370DC7F2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0" y="15240"/>
            <a:ext cx="24387048" cy="14107130"/>
          </a:xfrm>
          <a:prstGeom prst="rect">
            <a:avLst/>
          </a:prstGeom>
        </p:spPr>
      </p:pic>
      <p:sp>
        <p:nvSpPr>
          <p:cNvPr id="11" name="Shape 6"/>
          <p:cNvSpPr/>
          <p:nvPr/>
        </p:nvSpPr>
        <p:spPr>
          <a:xfrm>
            <a:off x="22286504" y="10144046"/>
            <a:ext cx="119095" cy="119080"/>
          </a:xfrm>
          <a:prstGeom prst="ellipse">
            <a:avLst/>
          </a:prstGeom>
          <a:solidFill>
            <a:srgbClr val="E94A89">
              <a:alpha val="10000"/>
            </a:srgbClr>
          </a:solidFill>
          <a:ln/>
        </p:spPr>
        <p:txBody>
          <a:bodyPr/>
          <a:lstStyle/>
          <a:p>
            <a:endParaRPr lang="en-ID"/>
          </a:p>
        </p:txBody>
      </p:sp>
      <p:sp>
        <p:nvSpPr>
          <p:cNvPr id="12" name="Shape 7"/>
          <p:cNvSpPr/>
          <p:nvPr/>
        </p:nvSpPr>
        <p:spPr>
          <a:xfrm>
            <a:off x="5648880" y="12168415"/>
            <a:ext cx="119095" cy="119080"/>
          </a:xfrm>
          <a:prstGeom prst="ellipse">
            <a:avLst/>
          </a:prstGeom>
          <a:solidFill>
            <a:srgbClr val="E94A89">
              <a:alpha val="10000"/>
            </a:srgbClr>
          </a:solidFill>
          <a:ln/>
        </p:spPr>
        <p:txBody>
          <a:bodyPr/>
          <a:lstStyle/>
          <a:p>
            <a:endParaRPr lang="en-ID"/>
          </a:p>
        </p:txBody>
      </p:sp>
      <p:sp>
        <p:nvSpPr>
          <p:cNvPr id="13" name="Shape 8"/>
          <p:cNvSpPr/>
          <p:nvPr/>
        </p:nvSpPr>
        <p:spPr>
          <a:xfrm>
            <a:off x="17463142" y="165100"/>
            <a:ext cx="119095" cy="119080"/>
          </a:xfrm>
          <a:prstGeom prst="ellipse">
            <a:avLst/>
          </a:prstGeom>
          <a:solidFill>
            <a:srgbClr val="E94A89">
              <a:alpha val="10000"/>
            </a:srgbClr>
          </a:solidFill>
          <a:ln/>
        </p:spPr>
        <p:txBody>
          <a:bodyPr/>
          <a:lstStyle/>
          <a:p>
            <a:endParaRPr lang="en-ID"/>
          </a:p>
        </p:txBody>
      </p:sp>
      <p:pic>
        <p:nvPicPr>
          <p:cNvPr id="14" name="Image 3" descr=" "/>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3366920" y="1663700"/>
            <a:ext cx="11020128" cy="11036300"/>
          </a:xfrm>
          <a:prstGeom prst="rect">
            <a:avLst/>
          </a:prstGeom>
        </p:spPr>
      </p:pic>
      <p:pic>
        <p:nvPicPr>
          <p:cNvPr id="15" name="Image 4" descr=" "/>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0" y="5000373"/>
            <a:ext cx="8721804" cy="8715627"/>
          </a:xfrm>
          <a:prstGeom prst="rect">
            <a:avLst/>
          </a:prstGeom>
        </p:spPr>
      </p:pic>
      <p:sp>
        <p:nvSpPr>
          <p:cNvPr id="16" name="Text 9"/>
          <p:cNvSpPr/>
          <p:nvPr/>
        </p:nvSpPr>
        <p:spPr>
          <a:xfrm>
            <a:off x="1524191" y="3111500"/>
            <a:ext cx="8569338" cy="3539067"/>
          </a:xfrm>
          <a:prstGeom prst="rect">
            <a:avLst/>
          </a:prstGeom>
          <a:noFill/>
          <a:ln/>
        </p:spPr>
        <p:txBody>
          <a:bodyPr wrap="square" lIns="0" tIns="0" rIns="0" bIns="0" rtlCol="0" anchor="t"/>
          <a:lstStyle/>
          <a:p>
            <a:pPr marL="0" indent="0" algn="l">
              <a:lnSpc>
                <a:spcPts val="12100"/>
              </a:lnSpc>
              <a:buNone/>
            </a:pPr>
            <a:r>
              <a:rPr lang="en-US" sz="11000" kern="0" spc="-220" dirty="0">
                <a:solidFill>
                  <a:srgbClr val="FFFFFF">
                    <a:alpha val="100000"/>
                  </a:srgbClr>
                </a:solidFill>
                <a:latin typeface="Red Hat Display SemiBold" pitchFamily="34" charset="0"/>
                <a:ea typeface="Red Hat Display SemiBold" pitchFamily="34" charset="-122"/>
                <a:cs typeface="Red Hat Display SemiBold" pitchFamily="34" charset="-120"/>
              </a:rPr>
              <a:t>CSR Impact Report 2025</a:t>
            </a:r>
            <a:endParaRPr lang="en-US" sz="11000" dirty="0"/>
          </a:p>
        </p:txBody>
      </p:sp>
      <p:sp>
        <p:nvSpPr>
          <p:cNvPr id="17" name="Text 10"/>
          <p:cNvSpPr/>
          <p:nvPr/>
        </p:nvSpPr>
        <p:spPr>
          <a:xfrm>
            <a:off x="1498787" y="11899900"/>
            <a:ext cx="7959662" cy="846667"/>
          </a:xfrm>
          <a:prstGeom prst="rect">
            <a:avLst/>
          </a:prstGeom>
          <a:noFill/>
          <a:ln/>
        </p:spPr>
        <p:txBody>
          <a:bodyPr wrap="square" lIns="0" tIns="0" rIns="0" bIns="0" rtlCol="0" anchor="t"/>
          <a:lstStyle/>
          <a:p>
            <a:pPr marL="0" indent="0" algn="l">
              <a:lnSpc>
                <a:spcPts val="3000"/>
              </a:lnSpc>
              <a:buNone/>
            </a:pPr>
            <a:r>
              <a:rPr lang="en-US" sz="2000" kern="0" spc="-40" dirty="0">
                <a:solidFill>
                  <a:srgbClr val="D1D1D1">
                    <a:alpha val="100000"/>
                  </a:srgbClr>
                </a:solidFill>
                <a:latin typeface="Inter Regular" pitchFamily="34" charset="0"/>
                <a:ea typeface="Inter Regular" pitchFamily="34" charset="-122"/>
                <a:cs typeface="Inter Regular" pitchFamily="34" charset="-120"/>
              </a:rPr>
              <a:t>This report highlights our investment in sustainability and ethics, creating value for communities and the environment.</a:t>
            </a:r>
            <a:endParaRPr lang="en-US" sz="2000" dirty="0"/>
          </a:p>
        </p:txBody>
      </p:sp>
      <p:sp>
        <p:nvSpPr>
          <p:cNvPr id="18" name="Text 11"/>
          <p:cNvSpPr/>
          <p:nvPr/>
        </p:nvSpPr>
        <p:spPr>
          <a:xfrm>
            <a:off x="1498787" y="6527800"/>
            <a:ext cx="6079827" cy="846667"/>
          </a:xfrm>
          <a:prstGeom prst="rect">
            <a:avLst/>
          </a:prstGeom>
          <a:noFill/>
          <a:ln/>
        </p:spPr>
        <p:txBody>
          <a:bodyPr wrap="square" lIns="0" tIns="0" rIns="0" bIns="0" rtlCol="0" anchor="t"/>
          <a:lstStyle/>
          <a:p>
            <a:pPr marL="0" indent="0" algn="l">
              <a:lnSpc>
                <a:spcPts val="3000"/>
              </a:lnSpc>
              <a:buNone/>
            </a:pPr>
            <a:r>
              <a:rPr lang="en-US" sz="2000" kern="0" spc="-40" dirty="0">
                <a:solidFill>
                  <a:srgbClr val="FFFFFF">
                    <a:alpha val="100000"/>
                  </a:srgbClr>
                </a:solidFill>
                <a:latin typeface="Inter Regular" pitchFamily="34" charset="0"/>
                <a:ea typeface="Inter Regular" pitchFamily="34" charset="-122"/>
                <a:cs typeface="Inter Regular" pitchFamily="34" charset="-120"/>
              </a:rPr>
              <a:t>Responsibility in Action: Our Commitment to People, Planet, and Progress</a:t>
            </a:r>
            <a:endParaRPr lang="en-US" sz="2000" dirty="0"/>
          </a:p>
        </p:txBody>
      </p:sp>
      <p:pic>
        <p:nvPicPr>
          <p:cNvPr id="19" name="Image 5" descr=" "/>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9408026" y="11861800"/>
            <a:ext cx="2946768" cy="838200"/>
          </a:xfrm>
          <a:prstGeom prst="rect">
            <a:avLst/>
          </a:prstGeom>
        </p:spPr>
      </p:pic>
      <p:sp>
        <p:nvSpPr>
          <p:cNvPr id="20" name="Text 12"/>
          <p:cNvSpPr/>
          <p:nvPr/>
        </p:nvSpPr>
        <p:spPr>
          <a:xfrm>
            <a:off x="19814477" y="12090400"/>
            <a:ext cx="2218544" cy="465667"/>
          </a:xfrm>
          <a:prstGeom prst="rect">
            <a:avLst/>
          </a:prstGeom>
          <a:noFill/>
          <a:ln/>
        </p:spPr>
        <p:txBody>
          <a:bodyPr wrap="square" lIns="0" tIns="0" rIns="0" bIns="0" rtlCol="0" anchor="t"/>
          <a:lstStyle/>
          <a:p>
            <a:pPr marL="0" indent="0" algn="l">
              <a:lnSpc>
                <a:spcPts val="3000"/>
              </a:lnSpc>
              <a:buNone/>
            </a:pPr>
            <a:r>
              <a:rPr lang="en-US" sz="2000" kern="0" spc="-40" dirty="0">
                <a:solidFill>
                  <a:srgbClr val="FFFFFF">
                    <a:alpha val="100000"/>
                  </a:srgbClr>
                </a:solidFill>
                <a:latin typeface="Inter Regular" pitchFamily="34" charset="0"/>
                <a:ea typeface="Inter Regular" pitchFamily="34" charset="-122"/>
                <a:cs typeface="Inter Regular" pitchFamily="34" charset="-120"/>
              </a:rPr>
              <a:t>Presented By Dani</a:t>
            </a:r>
            <a:endParaRPr lang="en-US" sz="2000" dirty="0"/>
          </a:p>
        </p:txBody>
      </p:sp>
      <p:sp>
        <p:nvSpPr>
          <p:cNvPr id="21" name="Shape 13"/>
          <p:cNvSpPr/>
          <p:nvPr/>
        </p:nvSpPr>
        <p:spPr>
          <a:xfrm>
            <a:off x="2641930" y="7404100"/>
            <a:ext cx="63508" cy="63500"/>
          </a:xfrm>
          <a:prstGeom prst="ellipse">
            <a:avLst/>
          </a:prstGeom>
          <a:solidFill>
            <a:srgbClr val="D9D9D9">
              <a:alpha val="100000"/>
            </a:srgbClr>
          </a:solidFill>
          <a:ln/>
        </p:spPr>
        <p:txBody>
          <a:bodyPr/>
          <a:lstStyle/>
          <a:p>
            <a:endParaRPr lang="en-ID"/>
          </a:p>
        </p:txBody>
      </p:sp>
      <p:sp>
        <p:nvSpPr>
          <p:cNvPr id="22" name="Shape 14"/>
          <p:cNvSpPr/>
          <p:nvPr/>
        </p:nvSpPr>
        <p:spPr>
          <a:xfrm>
            <a:off x="17426578" y="647700"/>
            <a:ext cx="63508" cy="63500"/>
          </a:xfrm>
          <a:prstGeom prst="ellipse">
            <a:avLst/>
          </a:prstGeom>
          <a:solidFill>
            <a:srgbClr val="D9D9D9">
              <a:alpha val="100000"/>
            </a:srgbClr>
          </a:solidFill>
          <a:ln/>
        </p:spPr>
        <p:txBody>
          <a:bodyPr/>
          <a:lstStyle/>
          <a:p>
            <a:endParaRPr lang="en-ID"/>
          </a:p>
        </p:txBody>
      </p:sp>
      <p:sp>
        <p:nvSpPr>
          <p:cNvPr id="23" name="Shape 15"/>
          <p:cNvSpPr/>
          <p:nvPr/>
        </p:nvSpPr>
        <p:spPr>
          <a:xfrm>
            <a:off x="13514489" y="3441700"/>
            <a:ext cx="63508" cy="63500"/>
          </a:xfrm>
          <a:prstGeom prst="ellipse">
            <a:avLst/>
          </a:prstGeom>
          <a:solidFill>
            <a:srgbClr val="D9D9D9">
              <a:alpha val="100000"/>
            </a:srgbClr>
          </a:solidFill>
          <a:ln/>
        </p:spPr>
        <p:txBody>
          <a:bodyPr/>
          <a:lstStyle/>
          <a:p>
            <a:endParaRPr lang="en-ID"/>
          </a:p>
        </p:txBody>
      </p:sp>
      <p:sp>
        <p:nvSpPr>
          <p:cNvPr id="24" name="Shape 16"/>
          <p:cNvSpPr/>
          <p:nvPr/>
        </p:nvSpPr>
        <p:spPr>
          <a:xfrm>
            <a:off x="20106613" y="11607800"/>
            <a:ext cx="63508" cy="63500"/>
          </a:xfrm>
          <a:prstGeom prst="ellipse">
            <a:avLst/>
          </a:prstGeom>
          <a:solidFill>
            <a:srgbClr val="D9D9D9">
              <a:alpha val="100000"/>
            </a:srgbClr>
          </a:solidFill>
          <a:ln/>
        </p:spPr>
        <p:txBody>
          <a:bodyPr/>
          <a:lstStyle/>
          <a:p>
            <a:endParaRPr lang="en-ID"/>
          </a:p>
        </p:txBody>
      </p:sp>
      <p:sp>
        <p:nvSpPr>
          <p:cNvPr id="25" name="Shape 17"/>
          <p:cNvSpPr/>
          <p:nvPr/>
        </p:nvSpPr>
        <p:spPr>
          <a:xfrm>
            <a:off x="1524191" y="1524000"/>
            <a:ext cx="1740117" cy="571500"/>
          </a:xfrm>
          <a:prstGeom prst="rect">
            <a:avLst/>
          </a:prstGeom>
          <a:noFill/>
          <a:ln/>
        </p:spPr>
        <p:txBody>
          <a:bodyPr/>
          <a:lstStyle/>
          <a:p>
            <a:endParaRPr lang="en-ID"/>
          </a:p>
        </p:txBody>
      </p:sp>
      <p:pic>
        <p:nvPicPr>
          <p:cNvPr id="26" name="Image 6" descr=" "/>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524191" y="1612900"/>
            <a:ext cx="393749" cy="393700"/>
          </a:xfrm>
          <a:prstGeom prst="rect">
            <a:avLst/>
          </a:prstGeom>
        </p:spPr>
      </p:pic>
      <p:sp>
        <p:nvSpPr>
          <p:cNvPr id="27" name="Text 18"/>
          <p:cNvSpPr/>
          <p:nvPr/>
        </p:nvSpPr>
        <p:spPr>
          <a:xfrm>
            <a:off x="2044956" y="1524000"/>
            <a:ext cx="1346368" cy="698500"/>
          </a:xfrm>
          <a:prstGeom prst="rect">
            <a:avLst/>
          </a:prstGeom>
          <a:noFill/>
          <a:ln/>
        </p:spPr>
        <p:txBody>
          <a:bodyPr wrap="square" lIns="0" tIns="0" rIns="0" bIns="0" rtlCol="0" anchor="t"/>
          <a:lstStyle/>
          <a:p>
            <a:pPr marL="0" indent="0" algn="l">
              <a:lnSpc>
                <a:spcPts val="4500"/>
              </a:lnSpc>
              <a:buNone/>
            </a:pPr>
            <a:r>
              <a:rPr lang="en-US" sz="3000" kern="0" spc="-60" dirty="0">
                <a:solidFill>
                  <a:srgbClr val="E94A89">
                    <a:alpha val="100000"/>
                  </a:srgbClr>
                </a:solidFill>
                <a:latin typeface="NATS Regular" pitchFamily="34" charset="0"/>
                <a:ea typeface="NATS Regular" pitchFamily="34" charset="-122"/>
                <a:cs typeface="NATS Regular" pitchFamily="34" charset="-120"/>
              </a:rPr>
              <a:t>SOSYALL</a:t>
            </a:r>
            <a:endParaRPr lang="en-US" sz="30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solidFill>
          <a:srgbClr val="FFFFFF"/>
        </a:solidFill>
        <a:effectLst/>
      </p:bgPr>
    </p:bg>
    <p:spTree>
      <p:nvGrpSpPr>
        <p:cNvPr id="1" name=""/>
        <p:cNvGrpSpPr/>
        <p:nvPr/>
      </p:nvGrpSpPr>
      <p:grpSpPr>
        <a:xfrm>
          <a:off x="0" y="0"/>
          <a:ext cx="0" cy="0"/>
          <a:chOff x="0" y="0"/>
          <a:chExt cx="0" cy="0"/>
        </a:xfrm>
      </p:grpSpPr>
      <p:sp>
        <p:nvSpPr>
          <p:cNvPr id="2" name="Text 0"/>
          <p:cNvSpPr/>
          <p:nvPr/>
        </p:nvSpPr>
        <p:spPr>
          <a:xfrm>
            <a:off x="1524191" y="1524000"/>
            <a:ext cx="8103613" cy="2768600"/>
          </a:xfrm>
          <a:prstGeom prst="rect">
            <a:avLst/>
          </a:prstGeom>
          <a:noFill/>
          <a:ln/>
        </p:spPr>
        <p:txBody>
          <a:bodyPr wrap="square" lIns="0" tIns="0" rIns="0" bIns="0" rtlCol="0" anchor="t"/>
          <a:lstStyle/>
          <a:p>
            <a:pPr marL="0" indent="0" algn="l">
              <a:lnSpc>
                <a:spcPts val="6600"/>
              </a:lnSpc>
              <a:buNone/>
            </a:pPr>
            <a:r>
              <a:rPr lang="en-US" sz="6000" kern="0" spc="-240" dirty="0">
                <a:solidFill>
                  <a:srgbClr val="000000">
                    <a:alpha val="100000"/>
                  </a:srgbClr>
                </a:solidFill>
                <a:latin typeface="Inter Regular" pitchFamily="34" charset="0"/>
                <a:ea typeface="Inter Regular" pitchFamily="34" charset="-122"/>
                <a:cs typeface="Inter Regular" pitchFamily="34" charset="-120"/>
              </a:rPr>
              <a:t>Aligning Our CSR Strategy with ESG Standards &amp; the SDGs</a:t>
            </a:r>
            <a:endParaRPr lang="en-US" sz="6000" dirty="0"/>
          </a:p>
        </p:txBody>
      </p:sp>
      <p:sp>
        <p:nvSpPr>
          <p:cNvPr id="3" name="Text 1"/>
          <p:cNvSpPr/>
          <p:nvPr/>
        </p:nvSpPr>
        <p:spPr>
          <a:xfrm>
            <a:off x="15025978" y="1651000"/>
            <a:ext cx="7904621" cy="982133"/>
          </a:xfrm>
          <a:prstGeom prst="rect">
            <a:avLst/>
          </a:prstGeom>
          <a:noFill/>
          <a:ln/>
        </p:spPr>
        <p:txBody>
          <a:bodyPr wrap="square" lIns="0" tIns="0" rIns="0" bIns="0" rtlCol="0" anchor="t"/>
          <a:lstStyle/>
          <a:p>
            <a:pPr marL="0" indent="0" algn="l">
              <a:lnSpc>
                <a:spcPts val="2400"/>
              </a:lnSpc>
              <a:buNone/>
            </a:pPr>
            <a:r>
              <a:rPr lang="en-US" sz="1600" kern="0" spc="-32" dirty="0">
                <a:solidFill>
                  <a:srgbClr val="000000">
                    <a:alpha val="100000"/>
                  </a:srgbClr>
                </a:solidFill>
                <a:latin typeface="Inter Regular" pitchFamily="34" charset="0"/>
                <a:ea typeface="Inter Regular" pitchFamily="34" charset="-122"/>
                <a:cs typeface="Inter Regular" pitchFamily="34" charset="-120"/>
              </a:rPr>
              <a:t>Our CSR initiatives are designed with intentional alignment to key ESG reporting principles and the UN Sustainable Development Goals. This ensures transparency, global relevance, and long-term impact measurement.</a:t>
            </a:r>
            <a:endParaRPr lang="en-US" sz="1600" dirty="0"/>
          </a:p>
        </p:txBody>
      </p:sp>
      <p:grpSp>
        <p:nvGrpSpPr>
          <p:cNvPr id="83" name="Group 82">
            <a:extLst>
              <a:ext uri="{FF2B5EF4-FFF2-40B4-BE49-F238E27FC236}">
                <a16:creationId xmlns:a16="http://schemas.microsoft.com/office/drawing/2014/main" id="{AA4A6914-B98A-42A7-99FF-EE9E8D4D90AA}"/>
              </a:ext>
            </a:extLst>
          </p:cNvPr>
          <p:cNvGrpSpPr/>
          <p:nvPr/>
        </p:nvGrpSpPr>
        <p:grpSpPr>
          <a:xfrm>
            <a:off x="1524191" y="4546600"/>
            <a:ext cx="15940492" cy="7512050"/>
            <a:chOff x="1524191" y="4546600"/>
            <a:chExt cx="15940492" cy="7512050"/>
          </a:xfrm>
        </p:grpSpPr>
        <p:pic>
          <p:nvPicPr>
            <p:cNvPr id="4" name="Image 0" descr=" "/>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24191" y="4546600"/>
              <a:ext cx="15940492" cy="901700"/>
            </a:xfrm>
            <a:prstGeom prst="rect">
              <a:avLst/>
            </a:prstGeom>
          </p:spPr>
        </p:pic>
        <p:pic>
          <p:nvPicPr>
            <p:cNvPr id="5" name="Image 1" descr=" "/>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524191" y="6762750"/>
              <a:ext cx="15940492" cy="12700"/>
            </a:xfrm>
            <a:prstGeom prst="rect">
              <a:avLst/>
            </a:prstGeom>
          </p:spPr>
        </p:pic>
        <p:pic>
          <p:nvPicPr>
            <p:cNvPr id="6" name="Image 2" descr=" "/>
            <p:cNvPicPr>
              <a:picLocks noChangeAspect="1"/>
            </p:cNvPicPr>
            <p:nvPr/>
          </p:nvPicPr>
          <p:blipFill>
            <a:blip r:embed="rId5">
              <a:extLst>
                <a:ext uri="{96DAC541-7B7A-43D3-8B79-37D633B846F1}">
                  <asvg:svgBlip xmlns:asvg="http://schemas.microsoft.com/office/drawing/2016/SVG/main" r:embed="rId7"/>
                </a:ext>
              </a:extLst>
            </a:blip>
            <a:stretch>
              <a:fillRect/>
            </a:stretch>
          </p:blipFill>
          <p:spPr>
            <a:xfrm>
              <a:off x="1524191" y="8083550"/>
              <a:ext cx="15940492" cy="12700"/>
            </a:xfrm>
            <a:prstGeom prst="rect">
              <a:avLst/>
            </a:prstGeom>
          </p:spPr>
        </p:pic>
        <p:pic>
          <p:nvPicPr>
            <p:cNvPr id="7" name="Image 3" descr=" "/>
            <p:cNvPicPr>
              <a:picLocks noChangeAspect="1"/>
            </p:cNvPicPr>
            <p:nvPr/>
          </p:nvPicPr>
          <p:blipFill>
            <a:blip r:embed="rId5">
              <a:extLst>
                <a:ext uri="{96DAC541-7B7A-43D3-8B79-37D633B846F1}">
                  <asvg:svgBlip xmlns:asvg="http://schemas.microsoft.com/office/drawing/2016/SVG/main" r:embed="rId8"/>
                </a:ext>
              </a:extLst>
            </a:blip>
            <a:stretch>
              <a:fillRect/>
            </a:stretch>
          </p:blipFill>
          <p:spPr>
            <a:xfrm>
              <a:off x="1524191" y="9404350"/>
              <a:ext cx="15940492" cy="12700"/>
            </a:xfrm>
            <a:prstGeom prst="rect">
              <a:avLst/>
            </a:prstGeom>
          </p:spPr>
        </p:pic>
        <p:pic>
          <p:nvPicPr>
            <p:cNvPr id="8" name="Image 4" descr=" "/>
            <p:cNvPicPr>
              <a:picLocks noChangeAspect="1"/>
            </p:cNvPicPr>
            <p:nvPr/>
          </p:nvPicPr>
          <p:blipFill>
            <a:blip r:embed="rId5">
              <a:extLst>
                <a:ext uri="{96DAC541-7B7A-43D3-8B79-37D633B846F1}">
                  <asvg:svgBlip xmlns:asvg="http://schemas.microsoft.com/office/drawing/2016/SVG/main" r:embed="rId9"/>
                </a:ext>
              </a:extLst>
            </a:blip>
            <a:stretch>
              <a:fillRect/>
            </a:stretch>
          </p:blipFill>
          <p:spPr>
            <a:xfrm>
              <a:off x="1524191" y="10725150"/>
              <a:ext cx="15940492" cy="12700"/>
            </a:xfrm>
            <a:prstGeom prst="rect">
              <a:avLst/>
            </a:prstGeom>
          </p:spPr>
        </p:pic>
        <p:pic>
          <p:nvPicPr>
            <p:cNvPr id="9" name="Image 5" descr=" "/>
            <p:cNvPicPr>
              <a:picLocks noChangeAspect="1"/>
            </p:cNvPicPr>
            <p:nvPr/>
          </p:nvPicPr>
          <p:blipFill>
            <a:blip r:embed="rId5">
              <a:extLst>
                <a:ext uri="{96DAC541-7B7A-43D3-8B79-37D633B846F1}">
                  <asvg:svgBlip xmlns:asvg="http://schemas.microsoft.com/office/drawing/2016/SVG/main" r:embed="rId10"/>
                </a:ext>
              </a:extLst>
            </a:blip>
            <a:stretch>
              <a:fillRect/>
            </a:stretch>
          </p:blipFill>
          <p:spPr>
            <a:xfrm>
              <a:off x="1524191" y="12045950"/>
              <a:ext cx="15940492" cy="12700"/>
            </a:xfrm>
            <a:prstGeom prst="rect">
              <a:avLst/>
            </a:prstGeom>
          </p:spPr>
        </p:pic>
        <p:sp>
          <p:nvSpPr>
            <p:cNvPr id="10" name="Text 2"/>
            <p:cNvSpPr/>
            <p:nvPr/>
          </p:nvSpPr>
          <p:spPr>
            <a:xfrm>
              <a:off x="2133867" y="4851400"/>
              <a:ext cx="1566529" cy="372533"/>
            </a:xfrm>
            <a:prstGeom prst="rect">
              <a:avLst/>
            </a:prstGeom>
            <a:noFill/>
            <a:ln/>
          </p:spPr>
          <p:txBody>
            <a:bodyPr wrap="square" lIns="0" tIns="0" rIns="0" bIns="0" rtlCol="0" anchor="t"/>
            <a:lstStyle/>
            <a:p>
              <a:pPr marL="0" indent="0" algn="l">
                <a:lnSpc>
                  <a:spcPts val="2400"/>
                </a:lnSpc>
                <a:buNone/>
              </a:pPr>
              <a:r>
                <a:rPr lang="en-US" sz="1600" kern="0" spc="-32" dirty="0">
                  <a:solidFill>
                    <a:srgbClr val="000000">
                      <a:alpha val="100000"/>
                    </a:srgbClr>
                  </a:solidFill>
                  <a:latin typeface="Inter Medium" pitchFamily="34" charset="0"/>
                  <a:ea typeface="Inter Medium" pitchFamily="34" charset="-122"/>
                  <a:cs typeface="Inter Medium" pitchFamily="34" charset="-120"/>
                </a:rPr>
                <a:t>CSR Focus Area</a:t>
              </a:r>
              <a:endParaRPr lang="en-US" sz="1600" dirty="0"/>
            </a:p>
          </p:txBody>
        </p:sp>
        <p:sp>
          <p:nvSpPr>
            <p:cNvPr id="11" name="Text 3"/>
            <p:cNvSpPr/>
            <p:nvPr/>
          </p:nvSpPr>
          <p:spPr>
            <a:xfrm>
              <a:off x="2133867" y="5956300"/>
              <a:ext cx="1769755" cy="372533"/>
            </a:xfrm>
            <a:prstGeom prst="rect">
              <a:avLst/>
            </a:prstGeom>
            <a:noFill/>
            <a:ln/>
          </p:spPr>
          <p:txBody>
            <a:bodyPr wrap="square" lIns="0" tIns="0" rIns="0" bIns="0" rtlCol="0" anchor="t"/>
            <a:lstStyle/>
            <a:p>
              <a:pPr marL="0" indent="0" algn="l">
                <a:lnSpc>
                  <a:spcPts val="2400"/>
                </a:lnSpc>
                <a:buNone/>
              </a:pPr>
              <a:r>
                <a:rPr lang="en-US" sz="1600" kern="0" spc="-32" dirty="0">
                  <a:solidFill>
                    <a:srgbClr val="000000">
                      <a:alpha val="100000"/>
                    </a:srgbClr>
                  </a:solidFill>
                  <a:latin typeface="Inter Medium" pitchFamily="34" charset="0"/>
                  <a:ea typeface="Inter Medium" pitchFamily="34" charset="-122"/>
                  <a:cs typeface="Inter Medium" pitchFamily="34" charset="-120"/>
                </a:rPr>
                <a:t>Carbon Reduction</a:t>
              </a:r>
              <a:endParaRPr lang="en-US" sz="1600" dirty="0"/>
            </a:p>
          </p:txBody>
        </p:sp>
        <p:sp>
          <p:nvSpPr>
            <p:cNvPr id="12" name="Text 4"/>
            <p:cNvSpPr/>
            <p:nvPr/>
          </p:nvSpPr>
          <p:spPr>
            <a:xfrm>
              <a:off x="5969746" y="5956300"/>
              <a:ext cx="1693545" cy="372533"/>
            </a:xfrm>
            <a:prstGeom prst="rect">
              <a:avLst/>
            </a:prstGeom>
            <a:noFill/>
            <a:ln/>
          </p:spPr>
          <p:txBody>
            <a:bodyPr wrap="square" lIns="0" tIns="0" rIns="0" bIns="0" rtlCol="0" anchor="t"/>
            <a:lstStyle/>
            <a:p>
              <a:pPr marL="0" indent="0" algn="l">
                <a:lnSpc>
                  <a:spcPts val="2400"/>
                </a:lnSpc>
                <a:buNone/>
              </a:pPr>
              <a:r>
                <a:rPr lang="en-US" sz="1600" kern="0" spc="-32" dirty="0">
                  <a:solidFill>
                    <a:srgbClr val="000000">
                      <a:alpha val="100000"/>
                    </a:srgbClr>
                  </a:solidFill>
                  <a:latin typeface="Inter Regular" pitchFamily="34" charset="0"/>
                  <a:ea typeface="Inter Regular" pitchFamily="34" charset="-122"/>
                  <a:cs typeface="Inter Regular" pitchFamily="34" charset="-120"/>
                </a:rPr>
                <a:t>Environmental (E)</a:t>
              </a:r>
              <a:endParaRPr lang="en-US" sz="1600" dirty="0"/>
            </a:p>
          </p:txBody>
        </p:sp>
        <p:sp>
          <p:nvSpPr>
            <p:cNvPr id="13" name="Text 5"/>
            <p:cNvSpPr/>
            <p:nvPr/>
          </p:nvSpPr>
          <p:spPr>
            <a:xfrm>
              <a:off x="2133867" y="7277100"/>
              <a:ext cx="2036488" cy="372533"/>
            </a:xfrm>
            <a:prstGeom prst="rect">
              <a:avLst/>
            </a:prstGeom>
            <a:noFill/>
            <a:ln/>
          </p:spPr>
          <p:txBody>
            <a:bodyPr wrap="square" lIns="0" tIns="0" rIns="0" bIns="0" rtlCol="0" anchor="t"/>
            <a:lstStyle/>
            <a:p>
              <a:pPr marL="0" indent="0" algn="l">
                <a:lnSpc>
                  <a:spcPts val="2400"/>
                </a:lnSpc>
                <a:buNone/>
              </a:pPr>
              <a:r>
                <a:rPr lang="en-US" sz="1600" kern="0" spc="-32" dirty="0">
                  <a:solidFill>
                    <a:srgbClr val="000000">
                      <a:alpha val="100000"/>
                    </a:srgbClr>
                  </a:solidFill>
                  <a:latin typeface="Inter Medium" pitchFamily="34" charset="0"/>
                  <a:ea typeface="Inter Medium" pitchFamily="34" charset="-122"/>
                  <a:cs typeface="Inter Medium" pitchFamily="34" charset="-120"/>
                </a:rPr>
                <a:t>Inclusive Hiring &amp; DEI</a:t>
              </a:r>
              <a:endParaRPr lang="en-US" sz="1600" dirty="0"/>
            </a:p>
          </p:txBody>
        </p:sp>
        <p:sp>
          <p:nvSpPr>
            <p:cNvPr id="14" name="Text 6"/>
            <p:cNvSpPr/>
            <p:nvPr/>
          </p:nvSpPr>
          <p:spPr>
            <a:xfrm>
              <a:off x="5969746" y="7277100"/>
              <a:ext cx="944151" cy="372533"/>
            </a:xfrm>
            <a:prstGeom prst="rect">
              <a:avLst/>
            </a:prstGeom>
            <a:noFill/>
            <a:ln/>
          </p:spPr>
          <p:txBody>
            <a:bodyPr wrap="square" lIns="0" tIns="0" rIns="0" bIns="0" rtlCol="0" anchor="t"/>
            <a:lstStyle/>
            <a:p>
              <a:pPr marL="0" indent="0" algn="l">
                <a:lnSpc>
                  <a:spcPts val="2400"/>
                </a:lnSpc>
                <a:buNone/>
              </a:pPr>
              <a:r>
                <a:rPr lang="en-US" sz="1600" kern="0" spc="-32" dirty="0">
                  <a:solidFill>
                    <a:srgbClr val="000000">
                      <a:alpha val="100000"/>
                    </a:srgbClr>
                  </a:solidFill>
                  <a:latin typeface="Inter Regular" pitchFamily="34" charset="0"/>
                  <a:ea typeface="Inter Regular" pitchFamily="34" charset="-122"/>
                  <a:cs typeface="Inter Regular" pitchFamily="34" charset="-120"/>
                </a:rPr>
                <a:t>Social (S)</a:t>
              </a:r>
              <a:endParaRPr lang="en-US" sz="1600" dirty="0"/>
            </a:p>
          </p:txBody>
        </p:sp>
        <p:sp>
          <p:nvSpPr>
            <p:cNvPr id="15" name="Text 7"/>
            <p:cNvSpPr/>
            <p:nvPr/>
          </p:nvSpPr>
          <p:spPr>
            <a:xfrm>
              <a:off x="2133867" y="8597900"/>
              <a:ext cx="1985682" cy="372533"/>
            </a:xfrm>
            <a:prstGeom prst="rect">
              <a:avLst/>
            </a:prstGeom>
            <a:noFill/>
            <a:ln/>
          </p:spPr>
          <p:txBody>
            <a:bodyPr wrap="square" lIns="0" tIns="0" rIns="0" bIns="0" rtlCol="0" anchor="t"/>
            <a:lstStyle/>
            <a:p>
              <a:pPr marL="0" indent="0" algn="l">
                <a:lnSpc>
                  <a:spcPts val="2400"/>
                </a:lnSpc>
                <a:buNone/>
              </a:pPr>
              <a:r>
                <a:rPr lang="en-US" sz="1600" kern="0" spc="-32" dirty="0">
                  <a:solidFill>
                    <a:srgbClr val="000000">
                      <a:alpha val="100000"/>
                    </a:srgbClr>
                  </a:solidFill>
                  <a:latin typeface="Inter Medium" pitchFamily="34" charset="0"/>
                  <a:ea typeface="Inter Medium" pitchFamily="34" charset="-122"/>
                  <a:cs typeface="Inter Medium" pitchFamily="34" charset="-120"/>
                </a:rPr>
                <a:t>Ethical Supply Chain</a:t>
              </a:r>
              <a:endParaRPr lang="en-US" sz="1600" dirty="0"/>
            </a:p>
          </p:txBody>
        </p:sp>
        <p:sp>
          <p:nvSpPr>
            <p:cNvPr id="16" name="Text 8"/>
            <p:cNvSpPr/>
            <p:nvPr/>
          </p:nvSpPr>
          <p:spPr>
            <a:xfrm>
              <a:off x="5969746" y="8597900"/>
              <a:ext cx="1528424" cy="372533"/>
            </a:xfrm>
            <a:prstGeom prst="rect">
              <a:avLst/>
            </a:prstGeom>
            <a:noFill/>
            <a:ln/>
          </p:spPr>
          <p:txBody>
            <a:bodyPr wrap="square" lIns="0" tIns="0" rIns="0" bIns="0" rtlCol="0" anchor="t"/>
            <a:lstStyle/>
            <a:p>
              <a:pPr marL="0" indent="0" algn="l">
                <a:lnSpc>
                  <a:spcPts val="2400"/>
                </a:lnSpc>
                <a:buNone/>
              </a:pPr>
              <a:r>
                <a:rPr lang="en-US" sz="1600" kern="0" spc="-32" dirty="0">
                  <a:solidFill>
                    <a:srgbClr val="000000">
                      <a:alpha val="100000"/>
                    </a:srgbClr>
                  </a:solidFill>
                  <a:latin typeface="Inter Regular" pitchFamily="34" charset="0"/>
                  <a:ea typeface="Inter Regular" pitchFamily="34" charset="-122"/>
                  <a:cs typeface="Inter Regular" pitchFamily="34" charset="-120"/>
                </a:rPr>
                <a:t>Governance (G)</a:t>
              </a:r>
              <a:endParaRPr lang="en-US" sz="1600" dirty="0"/>
            </a:p>
          </p:txBody>
        </p:sp>
        <p:sp>
          <p:nvSpPr>
            <p:cNvPr id="17" name="Text 9"/>
            <p:cNvSpPr/>
            <p:nvPr/>
          </p:nvSpPr>
          <p:spPr>
            <a:xfrm>
              <a:off x="2133867" y="9918700"/>
              <a:ext cx="2138101" cy="372533"/>
            </a:xfrm>
            <a:prstGeom prst="rect">
              <a:avLst/>
            </a:prstGeom>
            <a:noFill/>
            <a:ln/>
          </p:spPr>
          <p:txBody>
            <a:bodyPr wrap="square" lIns="0" tIns="0" rIns="0" bIns="0" rtlCol="0" anchor="t"/>
            <a:lstStyle/>
            <a:p>
              <a:pPr marL="0" indent="0" algn="l">
                <a:lnSpc>
                  <a:spcPts val="2400"/>
                </a:lnSpc>
                <a:buNone/>
              </a:pPr>
              <a:r>
                <a:rPr lang="en-US" sz="1600" kern="0" spc="-32" dirty="0">
                  <a:solidFill>
                    <a:srgbClr val="000000">
                      <a:alpha val="100000"/>
                    </a:srgbClr>
                  </a:solidFill>
                  <a:latin typeface="Inter Medium" pitchFamily="34" charset="0"/>
                  <a:ea typeface="Inter Medium" pitchFamily="34" charset="-122"/>
                  <a:cs typeface="Inter Medium" pitchFamily="34" charset="-120"/>
                </a:rPr>
                <a:t>Community Education</a:t>
              </a:r>
              <a:endParaRPr lang="en-US" sz="1600" dirty="0"/>
            </a:p>
          </p:txBody>
        </p:sp>
        <p:sp>
          <p:nvSpPr>
            <p:cNvPr id="18" name="Text 10"/>
            <p:cNvSpPr/>
            <p:nvPr/>
          </p:nvSpPr>
          <p:spPr>
            <a:xfrm>
              <a:off x="2133867" y="11239500"/>
              <a:ext cx="2633462" cy="372533"/>
            </a:xfrm>
            <a:prstGeom prst="rect">
              <a:avLst/>
            </a:prstGeom>
            <a:noFill/>
            <a:ln/>
          </p:spPr>
          <p:txBody>
            <a:bodyPr wrap="square" lIns="0" tIns="0" rIns="0" bIns="0" rtlCol="0" anchor="t"/>
            <a:lstStyle/>
            <a:p>
              <a:pPr marL="0" indent="0" algn="l">
                <a:lnSpc>
                  <a:spcPts val="2400"/>
                </a:lnSpc>
                <a:buNone/>
              </a:pPr>
              <a:r>
                <a:rPr lang="en-US" sz="1600" kern="0" spc="-32" dirty="0">
                  <a:solidFill>
                    <a:srgbClr val="000000">
                      <a:alpha val="100000"/>
                    </a:srgbClr>
                  </a:solidFill>
                  <a:latin typeface="Inter Medium" pitchFamily="34" charset="0"/>
                  <a:ea typeface="Inter Medium" pitchFamily="34" charset="-122"/>
                  <a:cs typeface="Inter Medium" pitchFamily="34" charset="-120"/>
                </a:rPr>
                <a:t>ESG Transparency &amp; Audits</a:t>
              </a:r>
              <a:endParaRPr lang="en-US" sz="1600" dirty="0"/>
            </a:p>
          </p:txBody>
        </p:sp>
        <p:sp>
          <p:nvSpPr>
            <p:cNvPr id="19" name="Text 11"/>
            <p:cNvSpPr/>
            <p:nvPr/>
          </p:nvSpPr>
          <p:spPr>
            <a:xfrm>
              <a:off x="5969746" y="9918700"/>
              <a:ext cx="944151" cy="372533"/>
            </a:xfrm>
            <a:prstGeom prst="rect">
              <a:avLst/>
            </a:prstGeom>
            <a:noFill/>
            <a:ln/>
          </p:spPr>
          <p:txBody>
            <a:bodyPr wrap="square" lIns="0" tIns="0" rIns="0" bIns="0" rtlCol="0" anchor="t"/>
            <a:lstStyle/>
            <a:p>
              <a:pPr marL="0" indent="0" algn="l">
                <a:lnSpc>
                  <a:spcPts val="2400"/>
                </a:lnSpc>
                <a:buNone/>
              </a:pPr>
              <a:r>
                <a:rPr lang="en-US" sz="1600" kern="0" spc="-32" dirty="0">
                  <a:solidFill>
                    <a:srgbClr val="000000">
                      <a:alpha val="100000"/>
                    </a:srgbClr>
                  </a:solidFill>
                  <a:latin typeface="Inter Regular" pitchFamily="34" charset="0"/>
                  <a:ea typeface="Inter Regular" pitchFamily="34" charset="-122"/>
                  <a:cs typeface="Inter Regular" pitchFamily="34" charset="-120"/>
                </a:rPr>
                <a:t>Social (S)</a:t>
              </a:r>
              <a:endParaRPr lang="en-US" sz="1600" dirty="0"/>
            </a:p>
          </p:txBody>
        </p:sp>
        <p:sp>
          <p:nvSpPr>
            <p:cNvPr id="20" name="Text 12"/>
            <p:cNvSpPr/>
            <p:nvPr/>
          </p:nvSpPr>
          <p:spPr>
            <a:xfrm>
              <a:off x="5969746" y="11239500"/>
              <a:ext cx="1528424" cy="372533"/>
            </a:xfrm>
            <a:prstGeom prst="rect">
              <a:avLst/>
            </a:prstGeom>
            <a:noFill/>
            <a:ln/>
          </p:spPr>
          <p:txBody>
            <a:bodyPr wrap="square" lIns="0" tIns="0" rIns="0" bIns="0" rtlCol="0" anchor="t"/>
            <a:lstStyle/>
            <a:p>
              <a:pPr marL="0" indent="0" algn="l">
                <a:lnSpc>
                  <a:spcPts val="2400"/>
                </a:lnSpc>
                <a:buNone/>
              </a:pPr>
              <a:r>
                <a:rPr lang="en-US" sz="1600" kern="0" spc="-32" dirty="0">
                  <a:solidFill>
                    <a:srgbClr val="000000">
                      <a:alpha val="100000"/>
                    </a:srgbClr>
                  </a:solidFill>
                  <a:latin typeface="Inter Regular" pitchFamily="34" charset="0"/>
                  <a:ea typeface="Inter Regular" pitchFamily="34" charset="-122"/>
                  <a:cs typeface="Inter Regular" pitchFamily="34" charset="-120"/>
                </a:rPr>
                <a:t>Governance (G)</a:t>
              </a:r>
              <a:endParaRPr lang="en-US" sz="1600" dirty="0"/>
            </a:p>
          </p:txBody>
        </p:sp>
        <p:sp>
          <p:nvSpPr>
            <p:cNvPr id="21" name="Text 13"/>
            <p:cNvSpPr/>
            <p:nvPr/>
          </p:nvSpPr>
          <p:spPr>
            <a:xfrm>
              <a:off x="5969746" y="4851400"/>
              <a:ext cx="956853" cy="372533"/>
            </a:xfrm>
            <a:prstGeom prst="rect">
              <a:avLst/>
            </a:prstGeom>
            <a:noFill/>
            <a:ln/>
          </p:spPr>
          <p:txBody>
            <a:bodyPr wrap="square" lIns="0" tIns="0" rIns="0" bIns="0" rtlCol="0" anchor="t"/>
            <a:lstStyle/>
            <a:p>
              <a:pPr marL="0" indent="0" algn="l">
                <a:lnSpc>
                  <a:spcPts val="2400"/>
                </a:lnSpc>
                <a:buNone/>
              </a:pPr>
              <a:r>
                <a:rPr lang="en-US" sz="1600" kern="0" spc="-32" dirty="0">
                  <a:solidFill>
                    <a:srgbClr val="000000">
                      <a:alpha val="100000"/>
                    </a:srgbClr>
                  </a:solidFill>
                  <a:latin typeface="Inter Regular" pitchFamily="34" charset="0"/>
                  <a:ea typeface="Inter Regular" pitchFamily="34" charset="-122"/>
                  <a:cs typeface="Inter Regular" pitchFamily="34" charset="-120"/>
                </a:rPr>
                <a:t>ESG Pillar</a:t>
              </a:r>
              <a:endParaRPr lang="en-US" sz="1600" dirty="0"/>
            </a:p>
          </p:txBody>
        </p:sp>
        <p:sp>
          <p:nvSpPr>
            <p:cNvPr id="22" name="Text 14"/>
            <p:cNvSpPr/>
            <p:nvPr/>
          </p:nvSpPr>
          <p:spPr>
            <a:xfrm>
              <a:off x="8865708" y="4851400"/>
              <a:ext cx="1909472" cy="372533"/>
            </a:xfrm>
            <a:prstGeom prst="rect">
              <a:avLst/>
            </a:prstGeom>
            <a:noFill/>
            <a:ln/>
          </p:spPr>
          <p:txBody>
            <a:bodyPr wrap="square" lIns="0" tIns="0" rIns="0" bIns="0" rtlCol="0" anchor="t"/>
            <a:lstStyle/>
            <a:p>
              <a:pPr marL="0" indent="0" algn="l">
                <a:lnSpc>
                  <a:spcPts val="2400"/>
                </a:lnSpc>
                <a:buNone/>
              </a:pPr>
              <a:r>
                <a:rPr lang="en-US" sz="1600" kern="0" spc="-32" dirty="0">
                  <a:solidFill>
                    <a:srgbClr val="000000">
                      <a:alpha val="100000"/>
                    </a:srgbClr>
                  </a:solidFill>
                  <a:latin typeface="Inter Regular" pitchFamily="34" charset="0"/>
                  <a:ea typeface="Inter Regular" pitchFamily="34" charset="-122"/>
                  <a:cs typeface="Inter Regular" pitchFamily="34" charset="-120"/>
                </a:rPr>
                <a:t>Relevant SDG Goals</a:t>
              </a:r>
              <a:endParaRPr lang="en-US" sz="1600" dirty="0"/>
            </a:p>
          </p:txBody>
        </p:sp>
        <p:pic>
          <p:nvPicPr>
            <p:cNvPr id="23" name="Image 6" descr=" "/>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903813" y="5803900"/>
              <a:ext cx="3175397" cy="609600"/>
            </a:xfrm>
            <a:prstGeom prst="rect">
              <a:avLst/>
            </a:prstGeom>
          </p:spPr>
        </p:pic>
        <p:sp>
          <p:nvSpPr>
            <p:cNvPr id="24" name="Text 15"/>
            <p:cNvSpPr/>
            <p:nvPr/>
          </p:nvSpPr>
          <p:spPr>
            <a:xfrm>
              <a:off x="9615102" y="5956300"/>
              <a:ext cx="2227012" cy="372533"/>
            </a:xfrm>
            <a:prstGeom prst="rect">
              <a:avLst/>
            </a:prstGeom>
            <a:noFill/>
            <a:ln/>
          </p:spPr>
          <p:txBody>
            <a:bodyPr wrap="square" lIns="0" tIns="0" rIns="0" bIns="0" rtlCol="0" anchor="t"/>
            <a:lstStyle/>
            <a:p>
              <a:pPr marL="0" indent="0" algn="l">
                <a:lnSpc>
                  <a:spcPts val="2400"/>
                </a:lnSpc>
                <a:buNone/>
              </a:pPr>
              <a:r>
                <a:rPr lang="en-US" sz="1600" kern="0" spc="-32" dirty="0">
                  <a:solidFill>
                    <a:srgbClr val="000000">
                      <a:alpha val="100000"/>
                    </a:srgbClr>
                  </a:solidFill>
                  <a:latin typeface="Inter Medium" pitchFamily="34" charset="0"/>
                  <a:ea typeface="Inter Medium" pitchFamily="34" charset="-122"/>
                  <a:cs typeface="Inter Medium" pitchFamily="34" charset="-120"/>
                </a:rPr>
                <a:t>SDG 13: Climate Action</a:t>
              </a:r>
              <a:endParaRPr lang="en-US" sz="1600" dirty="0"/>
            </a:p>
          </p:txBody>
        </p:sp>
        <p:pic>
          <p:nvPicPr>
            <p:cNvPr id="25" name="Image 7" descr=" "/>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9208651" y="5956300"/>
              <a:ext cx="304838" cy="304800"/>
            </a:xfrm>
            <a:prstGeom prst="rect">
              <a:avLst/>
            </a:prstGeom>
          </p:spPr>
        </p:pic>
        <p:pic>
          <p:nvPicPr>
            <p:cNvPr id="27" name="Image 9" descr=" "/>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9256282" y="6003925"/>
              <a:ext cx="209576" cy="209550"/>
            </a:xfrm>
            <a:prstGeom prst="rect">
              <a:avLst/>
            </a:prstGeom>
          </p:spPr>
        </p:pic>
        <p:pic>
          <p:nvPicPr>
            <p:cNvPr id="28" name="Image 10" descr=" "/>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9261740" y="6017769"/>
              <a:ext cx="111362" cy="109345"/>
            </a:xfrm>
            <a:prstGeom prst="rect">
              <a:avLst/>
            </a:prstGeom>
          </p:spPr>
        </p:pic>
        <p:pic>
          <p:nvPicPr>
            <p:cNvPr id="29" name="Image 11" descr=" "/>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9266304" y="6022975"/>
              <a:ext cx="176011" cy="189979"/>
            </a:xfrm>
            <a:prstGeom prst="rect">
              <a:avLst/>
            </a:prstGeom>
          </p:spPr>
        </p:pic>
        <p:pic>
          <p:nvPicPr>
            <p:cNvPr id="30" name="Image 12" descr=" "/>
            <p:cNvPicPr>
              <a:picLocks noChangeAspect="1"/>
            </p:cNvPicPr>
            <p:nvPr/>
          </p:nvPicPr>
          <p:blipFill>
            <a:blip r:embed="rId11">
              <a:extLst>
                <a:ext uri="{96DAC541-7B7A-43D3-8B79-37D633B846F1}">
                  <asvg:svgBlip xmlns:asvg="http://schemas.microsoft.com/office/drawing/2016/SVG/main" r:embed="rId21"/>
                </a:ext>
              </a:extLst>
            </a:blip>
            <a:stretch>
              <a:fillRect/>
            </a:stretch>
          </p:blipFill>
          <p:spPr>
            <a:xfrm>
              <a:off x="8903813" y="7124700"/>
              <a:ext cx="3175397" cy="609600"/>
            </a:xfrm>
            <a:prstGeom prst="rect">
              <a:avLst/>
            </a:prstGeom>
          </p:spPr>
        </p:pic>
        <p:sp>
          <p:nvSpPr>
            <p:cNvPr id="31" name="Text 16"/>
            <p:cNvSpPr/>
            <p:nvPr/>
          </p:nvSpPr>
          <p:spPr>
            <a:xfrm>
              <a:off x="9615102" y="7277100"/>
              <a:ext cx="2252415" cy="372533"/>
            </a:xfrm>
            <a:prstGeom prst="rect">
              <a:avLst/>
            </a:prstGeom>
            <a:noFill/>
            <a:ln/>
          </p:spPr>
          <p:txBody>
            <a:bodyPr wrap="square" lIns="0" tIns="0" rIns="0" bIns="0" rtlCol="0" anchor="t"/>
            <a:lstStyle/>
            <a:p>
              <a:pPr marL="0" indent="0" algn="l">
                <a:lnSpc>
                  <a:spcPts val="2400"/>
                </a:lnSpc>
                <a:buNone/>
              </a:pPr>
              <a:r>
                <a:rPr lang="en-US" sz="1600" kern="0" spc="-32" dirty="0">
                  <a:solidFill>
                    <a:srgbClr val="000000">
                      <a:alpha val="100000"/>
                    </a:srgbClr>
                  </a:solidFill>
                  <a:latin typeface="Inter Medium" pitchFamily="34" charset="0"/>
                  <a:ea typeface="Inter Medium" pitchFamily="34" charset="-122"/>
                  <a:cs typeface="Inter Medium" pitchFamily="34" charset="-120"/>
                </a:rPr>
                <a:t>SDG 5: Gender Equality</a:t>
              </a:r>
              <a:endParaRPr lang="en-US" sz="1600" dirty="0"/>
            </a:p>
          </p:txBody>
        </p:sp>
        <p:pic>
          <p:nvPicPr>
            <p:cNvPr id="32" name="Image 13" descr=" "/>
            <p:cNvPicPr>
              <a:picLocks noChangeAspect="1"/>
            </p:cNvPicPr>
            <p:nvPr/>
          </p:nvPicPr>
          <p:blipFill>
            <a:blip r:embed="rId13">
              <a:extLst>
                <a:ext uri="{96DAC541-7B7A-43D3-8B79-37D633B846F1}">
                  <asvg:svgBlip xmlns:asvg="http://schemas.microsoft.com/office/drawing/2016/SVG/main" r:embed="rId22"/>
                </a:ext>
              </a:extLst>
            </a:blip>
            <a:stretch>
              <a:fillRect/>
            </a:stretch>
          </p:blipFill>
          <p:spPr>
            <a:xfrm>
              <a:off x="9208651" y="7277100"/>
              <a:ext cx="304838" cy="304800"/>
            </a:xfrm>
            <a:prstGeom prst="rect">
              <a:avLst/>
            </a:prstGeom>
          </p:spPr>
        </p:pic>
        <p:pic>
          <p:nvPicPr>
            <p:cNvPr id="34" name="Image 15" descr=" "/>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9303913" y="7400925"/>
              <a:ext cx="114314" cy="57150"/>
            </a:xfrm>
            <a:prstGeom prst="rect">
              <a:avLst/>
            </a:prstGeom>
          </p:spPr>
        </p:pic>
        <p:pic>
          <p:nvPicPr>
            <p:cNvPr id="35" name="Image 16" descr=" "/>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8903813" y="8445500"/>
              <a:ext cx="2934067" cy="609600"/>
            </a:xfrm>
            <a:prstGeom prst="rect">
              <a:avLst/>
            </a:prstGeom>
          </p:spPr>
        </p:pic>
        <p:sp>
          <p:nvSpPr>
            <p:cNvPr id="36" name="Text 17"/>
            <p:cNvSpPr/>
            <p:nvPr/>
          </p:nvSpPr>
          <p:spPr>
            <a:xfrm>
              <a:off x="9615102" y="8597900"/>
              <a:ext cx="1985682" cy="372533"/>
            </a:xfrm>
            <a:prstGeom prst="rect">
              <a:avLst/>
            </a:prstGeom>
            <a:noFill/>
            <a:ln/>
          </p:spPr>
          <p:txBody>
            <a:bodyPr wrap="square" lIns="0" tIns="0" rIns="0" bIns="0" rtlCol="0" anchor="t"/>
            <a:lstStyle/>
            <a:p>
              <a:pPr marL="0" indent="0" algn="l">
                <a:lnSpc>
                  <a:spcPts val="2400"/>
                </a:lnSpc>
                <a:buNone/>
              </a:pPr>
              <a:r>
                <a:rPr lang="en-US" sz="1600" kern="0" spc="-32" dirty="0">
                  <a:solidFill>
                    <a:srgbClr val="000000">
                      <a:alpha val="100000"/>
                    </a:srgbClr>
                  </a:solidFill>
                  <a:latin typeface="Inter Medium" pitchFamily="34" charset="0"/>
                  <a:ea typeface="Inter Medium" pitchFamily="34" charset="-122"/>
                  <a:cs typeface="Inter Medium" pitchFamily="34" charset="-120"/>
                </a:rPr>
                <a:t>SDG 8: Decent Work</a:t>
              </a:r>
              <a:endParaRPr lang="en-US" sz="1600" dirty="0"/>
            </a:p>
          </p:txBody>
        </p:sp>
        <p:pic>
          <p:nvPicPr>
            <p:cNvPr id="37" name="Image 17" descr=" "/>
            <p:cNvPicPr>
              <a:picLocks noChangeAspect="1"/>
            </p:cNvPicPr>
            <p:nvPr/>
          </p:nvPicPr>
          <p:blipFill>
            <a:blip r:embed="rId13">
              <a:extLst>
                <a:ext uri="{96DAC541-7B7A-43D3-8B79-37D633B846F1}">
                  <asvg:svgBlip xmlns:asvg="http://schemas.microsoft.com/office/drawing/2016/SVG/main" r:embed="rId27"/>
                </a:ext>
              </a:extLst>
            </a:blip>
            <a:stretch>
              <a:fillRect/>
            </a:stretch>
          </p:blipFill>
          <p:spPr>
            <a:xfrm>
              <a:off x="9208651" y="8597900"/>
              <a:ext cx="304838" cy="304800"/>
            </a:xfrm>
            <a:prstGeom prst="rect">
              <a:avLst/>
            </a:prstGeom>
          </p:spPr>
        </p:pic>
        <p:pic>
          <p:nvPicPr>
            <p:cNvPr id="39" name="Image 19" descr=" "/>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9256282" y="8655050"/>
              <a:ext cx="209576" cy="190500"/>
            </a:xfrm>
            <a:prstGeom prst="rect">
              <a:avLst/>
            </a:prstGeom>
          </p:spPr>
        </p:pic>
        <p:pic>
          <p:nvPicPr>
            <p:cNvPr id="40" name="Image 20" descr=" "/>
            <p:cNvPicPr>
              <a:picLocks noChangeAspect="1"/>
            </p:cNvPicPr>
            <p:nvPr/>
          </p:nvPicPr>
          <p:blipFill>
            <a:blip r:embed="rId11">
              <a:extLst>
                <a:ext uri="{96DAC541-7B7A-43D3-8B79-37D633B846F1}">
                  <asvg:svgBlip xmlns:asvg="http://schemas.microsoft.com/office/drawing/2016/SVG/main" r:embed="rId30"/>
                </a:ext>
              </a:extLst>
            </a:blip>
            <a:stretch>
              <a:fillRect/>
            </a:stretch>
          </p:blipFill>
          <p:spPr>
            <a:xfrm>
              <a:off x="8903813" y="9766300"/>
              <a:ext cx="3175397" cy="609600"/>
            </a:xfrm>
            <a:prstGeom prst="rect">
              <a:avLst/>
            </a:prstGeom>
          </p:spPr>
        </p:pic>
        <p:sp>
          <p:nvSpPr>
            <p:cNvPr id="41" name="Text 18"/>
            <p:cNvSpPr/>
            <p:nvPr/>
          </p:nvSpPr>
          <p:spPr>
            <a:xfrm>
              <a:off x="9615102" y="9918700"/>
              <a:ext cx="2417535" cy="372533"/>
            </a:xfrm>
            <a:prstGeom prst="rect">
              <a:avLst/>
            </a:prstGeom>
            <a:noFill/>
            <a:ln/>
          </p:spPr>
          <p:txBody>
            <a:bodyPr wrap="square" lIns="0" tIns="0" rIns="0" bIns="0" rtlCol="0" anchor="t"/>
            <a:lstStyle/>
            <a:p>
              <a:pPr marL="0" indent="0" algn="l">
                <a:lnSpc>
                  <a:spcPts val="2400"/>
                </a:lnSpc>
                <a:buNone/>
              </a:pPr>
              <a:r>
                <a:rPr lang="en-US" sz="1600" kern="0" spc="-32" dirty="0">
                  <a:solidFill>
                    <a:srgbClr val="000000">
                      <a:alpha val="100000"/>
                    </a:srgbClr>
                  </a:solidFill>
                  <a:latin typeface="Inter Medium" pitchFamily="34" charset="0"/>
                  <a:ea typeface="Inter Medium" pitchFamily="34" charset="-122"/>
                  <a:cs typeface="Inter Medium" pitchFamily="34" charset="-120"/>
                </a:rPr>
                <a:t>SDG 4: Quality Education</a:t>
              </a:r>
              <a:endParaRPr lang="en-US" sz="1600" dirty="0"/>
            </a:p>
          </p:txBody>
        </p:sp>
        <p:pic>
          <p:nvPicPr>
            <p:cNvPr id="42" name="Image 21" descr=" "/>
            <p:cNvPicPr>
              <a:picLocks noChangeAspect="1"/>
            </p:cNvPicPr>
            <p:nvPr/>
          </p:nvPicPr>
          <p:blipFill>
            <a:blip r:embed="rId13">
              <a:extLst>
                <a:ext uri="{96DAC541-7B7A-43D3-8B79-37D633B846F1}">
                  <asvg:svgBlip xmlns:asvg="http://schemas.microsoft.com/office/drawing/2016/SVG/main" r:embed="rId31"/>
                </a:ext>
              </a:extLst>
            </a:blip>
            <a:stretch>
              <a:fillRect/>
            </a:stretch>
          </p:blipFill>
          <p:spPr>
            <a:xfrm>
              <a:off x="9208651" y="9918700"/>
              <a:ext cx="304838" cy="304800"/>
            </a:xfrm>
            <a:prstGeom prst="rect">
              <a:avLst/>
            </a:prstGeom>
          </p:spPr>
        </p:pic>
        <p:pic>
          <p:nvPicPr>
            <p:cNvPr id="44" name="Image 23" descr=" "/>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9275334" y="9975850"/>
              <a:ext cx="171471" cy="190500"/>
            </a:xfrm>
            <a:prstGeom prst="rect">
              <a:avLst/>
            </a:prstGeom>
          </p:spPr>
        </p:pic>
        <p:pic>
          <p:nvPicPr>
            <p:cNvPr id="45" name="Image 24" descr=" "/>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9322965" y="10023475"/>
              <a:ext cx="76210" cy="19050"/>
            </a:xfrm>
            <a:prstGeom prst="rect">
              <a:avLst/>
            </a:prstGeom>
          </p:spPr>
        </p:pic>
        <p:pic>
          <p:nvPicPr>
            <p:cNvPr id="46" name="Image 25" descr=" "/>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8903813" y="11087100"/>
              <a:ext cx="5106038" cy="609600"/>
            </a:xfrm>
            <a:prstGeom prst="rect">
              <a:avLst/>
            </a:prstGeom>
          </p:spPr>
        </p:pic>
        <p:sp>
          <p:nvSpPr>
            <p:cNvPr id="47" name="Text 19"/>
            <p:cNvSpPr/>
            <p:nvPr/>
          </p:nvSpPr>
          <p:spPr>
            <a:xfrm>
              <a:off x="9615102" y="11239500"/>
              <a:ext cx="4157653" cy="372533"/>
            </a:xfrm>
            <a:prstGeom prst="rect">
              <a:avLst/>
            </a:prstGeom>
            <a:noFill/>
            <a:ln/>
          </p:spPr>
          <p:txBody>
            <a:bodyPr wrap="square" lIns="0" tIns="0" rIns="0" bIns="0" rtlCol="0" anchor="t"/>
            <a:lstStyle/>
            <a:p>
              <a:pPr marL="0" indent="0" algn="l">
                <a:lnSpc>
                  <a:spcPts val="2400"/>
                </a:lnSpc>
                <a:buNone/>
              </a:pPr>
              <a:r>
                <a:rPr lang="en-US" sz="1600" kern="0" spc="-32" dirty="0">
                  <a:solidFill>
                    <a:srgbClr val="000000">
                      <a:alpha val="100000"/>
                    </a:srgbClr>
                  </a:solidFill>
                  <a:latin typeface="Inter Medium" pitchFamily="34" charset="0"/>
                  <a:ea typeface="Inter Medium" pitchFamily="34" charset="-122"/>
                  <a:cs typeface="Inter Medium" pitchFamily="34" charset="-120"/>
                </a:rPr>
                <a:t>SDG 16: Peace, Justice &amp; Strong Institutions</a:t>
              </a:r>
              <a:endParaRPr lang="en-US" sz="1600" dirty="0"/>
            </a:p>
          </p:txBody>
        </p:sp>
        <p:pic>
          <p:nvPicPr>
            <p:cNvPr id="48" name="Image 26" descr=" "/>
            <p:cNvPicPr>
              <a:picLocks noChangeAspect="1"/>
            </p:cNvPicPr>
            <p:nvPr/>
          </p:nvPicPr>
          <p:blipFill>
            <a:blip r:embed="rId13">
              <a:extLst>
                <a:ext uri="{96DAC541-7B7A-43D3-8B79-37D633B846F1}">
                  <asvg:svgBlip xmlns:asvg="http://schemas.microsoft.com/office/drawing/2016/SVG/main" r:embed="rId38"/>
                </a:ext>
              </a:extLst>
            </a:blip>
            <a:stretch>
              <a:fillRect/>
            </a:stretch>
          </p:blipFill>
          <p:spPr>
            <a:xfrm>
              <a:off x="9208651" y="11239500"/>
              <a:ext cx="304838" cy="304800"/>
            </a:xfrm>
            <a:prstGeom prst="rect">
              <a:avLst/>
            </a:prstGeom>
          </p:spPr>
        </p:pic>
        <p:pic>
          <p:nvPicPr>
            <p:cNvPr id="50" name="Image 28" descr=" "/>
            <p:cNvPicPr>
              <a:picLocks noChangeAspect="1"/>
            </p:cNvPicPr>
            <p:nvPr/>
          </p:nvPicPr>
          <p:blipFill>
            <a:blip r:embed="rId39">
              <a:extLst>
                <a:ext uri="{96DAC541-7B7A-43D3-8B79-37D633B846F1}">
                  <asvg:svgBlip xmlns:asvg="http://schemas.microsoft.com/office/drawing/2016/SVG/main" r:embed="rId40"/>
                </a:ext>
              </a:extLst>
            </a:blip>
            <a:stretch>
              <a:fillRect/>
            </a:stretch>
          </p:blipFill>
          <p:spPr>
            <a:xfrm>
              <a:off x="9256282" y="11306175"/>
              <a:ext cx="209576" cy="171450"/>
            </a:xfrm>
            <a:prstGeom prst="rect">
              <a:avLst/>
            </a:prstGeom>
          </p:spPr>
        </p:pic>
        <p:pic>
          <p:nvPicPr>
            <p:cNvPr id="51" name="Image 29" descr=" "/>
            <p:cNvPicPr>
              <a:picLocks noChangeAspect="1"/>
            </p:cNvPicPr>
            <p:nvPr/>
          </p:nvPicPr>
          <p:blipFill>
            <a:blip r:embed="rId41">
              <a:extLst>
                <a:ext uri="{96DAC541-7B7A-43D3-8B79-37D633B846F1}">
                  <asvg:svgBlip xmlns:asvg="http://schemas.microsoft.com/office/drawing/2016/SVG/main" r:embed="rId42"/>
                </a:ext>
              </a:extLst>
            </a:blip>
            <a:stretch>
              <a:fillRect/>
            </a:stretch>
          </p:blipFill>
          <p:spPr>
            <a:xfrm>
              <a:off x="12282435" y="5803900"/>
              <a:ext cx="4102613" cy="609600"/>
            </a:xfrm>
            <a:prstGeom prst="rect">
              <a:avLst/>
            </a:prstGeom>
          </p:spPr>
        </p:pic>
        <p:sp>
          <p:nvSpPr>
            <p:cNvPr id="52" name="Text 20"/>
            <p:cNvSpPr/>
            <p:nvPr/>
          </p:nvSpPr>
          <p:spPr>
            <a:xfrm>
              <a:off x="12993724" y="5956300"/>
              <a:ext cx="3205034" cy="372533"/>
            </a:xfrm>
            <a:prstGeom prst="rect">
              <a:avLst/>
            </a:prstGeom>
            <a:noFill/>
            <a:ln/>
          </p:spPr>
          <p:txBody>
            <a:bodyPr wrap="square" lIns="0" tIns="0" rIns="0" bIns="0" rtlCol="0" anchor="t"/>
            <a:lstStyle/>
            <a:p>
              <a:pPr marL="0" indent="0" algn="l">
                <a:lnSpc>
                  <a:spcPts val="2400"/>
                </a:lnSpc>
                <a:buNone/>
              </a:pPr>
              <a:r>
                <a:rPr lang="en-US" sz="1600" kern="0" spc="-32" dirty="0">
                  <a:solidFill>
                    <a:srgbClr val="000000">
                      <a:alpha val="100000"/>
                    </a:srgbClr>
                  </a:solidFill>
                  <a:latin typeface="Inter Medium" pitchFamily="34" charset="0"/>
                  <a:ea typeface="Inter Medium" pitchFamily="34" charset="-122"/>
                  <a:cs typeface="Inter Medium" pitchFamily="34" charset="-120"/>
                </a:rPr>
                <a:t>SDG 7: Affordable &amp; Clean Energy</a:t>
              </a:r>
              <a:endParaRPr lang="en-US" sz="1600" dirty="0"/>
            </a:p>
          </p:txBody>
        </p:sp>
        <p:pic>
          <p:nvPicPr>
            <p:cNvPr id="53" name="Image 30" descr=" "/>
            <p:cNvPicPr>
              <a:picLocks noChangeAspect="1"/>
            </p:cNvPicPr>
            <p:nvPr/>
          </p:nvPicPr>
          <p:blipFill>
            <a:blip r:embed="rId13">
              <a:extLst>
                <a:ext uri="{96DAC541-7B7A-43D3-8B79-37D633B846F1}">
                  <asvg:svgBlip xmlns:asvg="http://schemas.microsoft.com/office/drawing/2016/SVG/main" r:embed="rId43"/>
                </a:ext>
              </a:extLst>
            </a:blip>
            <a:stretch>
              <a:fillRect/>
            </a:stretch>
          </p:blipFill>
          <p:spPr>
            <a:xfrm>
              <a:off x="12587273" y="5956300"/>
              <a:ext cx="304838" cy="304800"/>
            </a:xfrm>
            <a:prstGeom prst="rect">
              <a:avLst/>
            </a:prstGeom>
          </p:spPr>
        </p:pic>
        <p:pic>
          <p:nvPicPr>
            <p:cNvPr id="55" name="Image 32" descr=" "/>
            <p:cNvPicPr>
              <a:picLocks noChangeAspect="1"/>
            </p:cNvPicPr>
            <p:nvPr/>
          </p:nvPicPr>
          <p:blipFill>
            <a:blip r:embed="rId44">
              <a:extLst>
                <a:ext uri="{96DAC541-7B7A-43D3-8B79-37D633B846F1}">
                  <asvg:svgBlip xmlns:asvg="http://schemas.microsoft.com/office/drawing/2016/SVG/main" r:embed="rId45"/>
                </a:ext>
              </a:extLst>
            </a:blip>
            <a:stretch>
              <a:fillRect/>
            </a:stretch>
          </p:blipFill>
          <p:spPr>
            <a:xfrm>
              <a:off x="12664450" y="5994561"/>
              <a:ext cx="150484" cy="228274"/>
            </a:xfrm>
            <a:prstGeom prst="rect">
              <a:avLst/>
            </a:prstGeom>
          </p:spPr>
        </p:pic>
        <p:pic>
          <p:nvPicPr>
            <p:cNvPr id="56" name="Image 33" descr=" "/>
            <p:cNvPicPr>
              <a:picLocks noChangeAspect="1"/>
            </p:cNvPicPr>
            <p:nvPr/>
          </p:nvPicPr>
          <p:blipFill>
            <a:blip r:embed="rId46">
              <a:extLst>
                <a:ext uri="{96DAC541-7B7A-43D3-8B79-37D633B846F1}">
                  <asvg:svgBlip xmlns:asvg="http://schemas.microsoft.com/office/drawing/2016/SVG/main" r:embed="rId47"/>
                </a:ext>
              </a:extLst>
            </a:blip>
            <a:stretch>
              <a:fillRect/>
            </a:stretch>
          </p:blipFill>
          <p:spPr>
            <a:xfrm>
              <a:off x="12282435" y="7124700"/>
              <a:ext cx="3759670" cy="609600"/>
            </a:xfrm>
            <a:prstGeom prst="rect">
              <a:avLst/>
            </a:prstGeom>
          </p:spPr>
        </p:pic>
        <p:sp>
          <p:nvSpPr>
            <p:cNvPr id="57" name="Text 21"/>
            <p:cNvSpPr/>
            <p:nvPr/>
          </p:nvSpPr>
          <p:spPr>
            <a:xfrm>
              <a:off x="12993724" y="7277100"/>
              <a:ext cx="2811285" cy="372533"/>
            </a:xfrm>
            <a:prstGeom prst="rect">
              <a:avLst/>
            </a:prstGeom>
            <a:noFill/>
            <a:ln/>
          </p:spPr>
          <p:txBody>
            <a:bodyPr wrap="square" lIns="0" tIns="0" rIns="0" bIns="0" rtlCol="0" anchor="t"/>
            <a:lstStyle/>
            <a:p>
              <a:pPr marL="0" indent="0" algn="l">
                <a:lnSpc>
                  <a:spcPts val="2400"/>
                </a:lnSpc>
                <a:buNone/>
              </a:pPr>
              <a:r>
                <a:rPr lang="en-US" sz="1600" kern="0" spc="-32" dirty="0">
                  <a:solidFill>
                    <a:srgbClr val="000000">
                      <a:alpha val="100000"/>
                    </a:srgbClr>
                  </a:solidFill>
                  <a:latin typeface="Inter Medium" pitchFamily="34" charset="0"/>
                  <a:ea typeface="Inter Medium" pitchFamily="34" charset="-122"/>
                  <a:cs typeface="Inter Medium" pitchFamily="34" charset="-120"/>
                </a:rPr>
                <a:t>SDG 10: Reduced Inequalities</a:t>
              </a:r>
              <a:endParaRPr lang="en-US" sz="1600" dirty="0"/>
            </a:p>
          </p:txBody>
        </p:sp>
        <p:pic>
          <p:nvPicPr>
            <p:cNvPr id="58" name="Image 34" descr=" "/>
            <p:cNvPicPr>
              <a:picLocks noChangeAspect="1"/>
            </p:cNvPicPr>
            <p:nvPr/>
          </p:nvPicPr>
          <p:blipFill>
            <a:blip r:embed="rId13">
              <a:extLst>
                <a:ext uri="{96DAC541-7B7A-43D3-8B79-37D633B846F1}">
                  <asvg:svgBlip xmlns:asvg="http://schemas.microsoft.com/office/drawing/2016/SVG/main" r:embed="rId48"/>
                </a:ext>
              </a:extLst>
            </a:blip>
            <a:stretch>
              <a:fillRect/>
            </a:stretch>
          </p:blipFill>
          <p:spPr>
            <a:xfrm>
              <a:off x="12587273" y="7277100"/>
              <a:ext cx="304838" cy="304800"/>
            </a:xfrm>
            <a:prstGeom prst="rect">
              <a:avLst/>
            </a:prstGeom>
          </p:spPr>
        </p:pic>
        <p:pic>
          <p:nvPicPr>
            <p:cNvPr id="60" name="Image 36" descr=" "/>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2634904" y="7324725"/>
              <a:ext cx="209576" cy="209550"/>
            </a:xfrm>
            <a:prstGeom prst="rect">
              <a:avLst/>
            </a:prstGeom>
          </p:spPr>
        </p:pic>
        <p:pic>
          <p:nvPicPr>
            <p:cNvPr id="61" name="Image 37" descr=" "/>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2640362" y="7338569"/>
              <a:ext cx="111362" cy="109345"/>
            </a:xfrm>
            <a:prstGeom prst="rect">
              <a:avLst/>
            </a:prstGeom>
          </p:spPr>
        </p:pic>
        <p:pic>
          <p:nvPicPr>
            <p:cNvPr id="62" name="Image 38" descr=" "/>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12644927" y="7343775"/>
              <a:ext cx="176011" cy="189979"/>
            </a:xfrm>
            <a:prstGeom prst="rect">
              <a:avLst/>
            </a:prstGeom>
          </p:spPr>
        </p:pic>
        <p:pic>
          <p:nvPicPr>
            <p:cNvPr id="63" name="Image 39" descr=" "/>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2634904" y="7324725"/>
              <a:ext cx="209576" cy="209550"/>
            </a:xfrm>
            <a:prstGeom prst="rect">
              <a:avLst/>
            </a:prstGeom>
          </p:spPr>
        </p:pic>
        <p:pic>
          <p:nvPicPr>
            <p:cNvPr id="64" name="Image 40" descr=" "/>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2640362" y="7338569"/>
              <a:ext cx="111362" cy="109345"/>
            </a:xfrm>
            <a:prstGeom prst="rect">
              <a:avLst/>
            </a:prstGeom>
          </p:spPr>
        </p:pic>
        <p:pic>
          <p:nvPicPr>
            <p:cNvPr id="65" name="Image 41" descr=" "/>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12644927" y="7343775"/>
              <a:ext cx="176011" cy="189979"/>
            </a:xfrm>
            <a:prstGeom prst="rect">
              <a:avLst/>
            </a:prstGeom>
          </p:spPr>
        </p:pic>
        <p:pic>
          <p:nvPicPr>
            <p:cNvPr id="66" name="Image 42" descr=" "/>
            <p:cNvPicPr>
              <a:picLocks noChangeAspect="1"/>
            </p:cNvPicPr>
            <p:nvPr/>
          </p:nvPicPr>
          <p:blipFill>
            <a:blip r:embed="rId49">
              <a:extLst>
                <a:ext uri="{96DAC541-7B7A-43D3-8B79-37D633B846F1}">
                  <asvg:svgBlip xmlns:asvg="http://schemas.microsoft.com/office/drawing/2016/SVG/main" r:embed="rId50"/>
                </a:ext>
              </a:extLst>
            </a:blip>
            <a:stretch>
              <a:fillRect/>
            </a:stretch>
          </p:blipFill>
          <p:spPr>
            <a:xfrm>
              <a:off x="12282435" y="8445500"/>
              <a:ext cx="4255032" cy="609600"/>
            </a:xfrm>
            <a:prstGeom prst="rect">
              <a:avLst/>
            </a:prstGeom>
          </p:spPr>
        </p:pic>
        <p:sp>
          <p:nvSpPr>
            <p:cNvPr id="67" name="Text 22"/>
            <p:cNvSpPr/>
            <p:nvPr/>
          </p:nvSpPr>
          <p:spPr>
            <a:xfrm>
              <a:off x="12993724" y="8597900"/>
              <a:ext cx="3306647" cy="372533"/>
            </a:xfrm>
            <a:prstGeom prst="rect">
              <a:avLst/>
            </a:prstGeom>
            <a:noFill/>
            <a:ln/>
          </p:spPr>
          <p:txBody>
            <a:bodyPr wrap="square" lIns="0" tIns="0" rIns="0" bIns="0" rtlCol="0" anchor="t"/>
            <a:lstStyle/>
            <a:p>
              <a:pPr marL="0" indent="0" algn="l">
                <a:lnSpc>
                  <a:spcPts val="2400"/>
                </a:lnSpc>
                <a:buNone/>
              </a:pPr>
              <a:r>
                <a:rPr lang="en-US" sz="1600" kern="0" spc="-32" dirty="0">
                  <a:solidFill>
                    <a:srgbClr val="000000">
                      <a:alpha val="100000"/>
                    </a:srgbClr>
                  </a:solidFill>
                  <a:latin typeface="Inter Medium" pitchFamily="34" charset="0"/>
                  <a:ea typeface="Inter Medium" pitchFamily="34" charset="-122"/>
                  <a:cs typeface="Inter Medium" pitchFamily="34" charset="-120"/>
                </a:rPr>
                <a:t>SDG 12: Responsible Consumption</a:t>
              </a:r>
              <a:endParaRPr lang="en-US" sz="1600" dirty="0"/>
            </a:p>
          </p:txBody>
        </p:sp>
        <p:pic>
          <p:nvPicPr>
            <p:cNvPr id="68" name="Image 43" descr=" "/>
            <p:cNvPicPr>
              <a:picLocks noChangeAspect="1"/>
            </p:cNvPicPr>
            <p:nvPr/>
          </p:nvPicPr>
          <p:blipFill>
            <a:blip r:embed="rId13">
              <a:extLst>
                <a:ext uri="{96DAC541-7B7A-43D3-8B79-37D633B846F1}">
                  <asvg:svgBlip xmlns:asvg="http://schemas.microsoft.com/office/drawing/2016/SVG/main" r:embed="rId51"/>
                </a:ext>
              </a:extLst>
            </a:blip>
            <a:stretch>
              <a:fillRect/>
            </a:stretch>
          </p:blipFill>
          <p:spPr>
            <a:xfrm>
              <a:off x="12587273" y="8597900"/>
              <a:ext cx="304838" cy="304800"/>
            </a:xfrm>
            <a:prstGeom prst="rect">
              <a:avLst/>
            </a:prstGeom>
          </p:spPr>
        </p:pic>
        <p:pic>
          <p:nvPicPr>
            <p:cNvPr id="70" name="Image 45" descr=" "/>
            <p:cNvPicPr>
              <a:picLocks noChangeAspect="1"/>
            </p:cNvPicPr>
            <p:nvPr/>
          </p:nvPicPr>
          <p:blipFill>
            <a:blip r:embed="rId52">
              <a:extLst>
                <a:ext uri="{96DAC541-7B7A-43D3-8B79-37D633B846F1}">
                  <asvg:svgBlip xmlns:asvg="http://schemas.microsoft.com/office/drawing/2016/SVG/main" r:embed="rId53"/>
                </a:ext>
              </a:extLst>
            </a:blip>
            <a:stretch>
              <a:fillRect/>
            </a:stretch>
          </p:blipFill>
          <p:spPr>
            <a:xfrm>
              <a:off x="12644430" y="8655050"/>
              <a:ext cx="178207" cy="178194"/>
            </a:xfrm>
            <a:prstGeom prst="rect">
              <a:avLst/>
            </a:prstGeom>
          </p:spPr>
        </p:pic>
      </p:grpSp>
      <p:pic>
        <p:nvPicPr>
          <p:cNvPr id="71" name="Image 46" descr=" "/>
          <p:cNvPicPr>
            <a:picLocks noChangeAspect="1"/>
          </p:cNvPicPr>
          <p:nvPr/>
        </p:nvPicPr>
        <p:blipFill>
          <a:blip r:embed="rId54">
            <a:extLst>
              <a:ext uri="{96DAC541-7B7A-43D3-8B79-37D633B846F1}">
                <asvg:svgBlip xmlns:asvg="http://schemas.microsoft.com/office/drawing/2016/SVG/main" r:embed="rId55"/>
              </a:ext>
            </a:extLst>
          </a:blip>
          <a:stretch>
            <a:fillRect/>
          </a:stretch>
        </p:blipFill>
        <p:spPr>
          <a:xfrm>
            <a:off x="17718715" y="9766300"/>
            <a:ext cx="5144143" cy="2247900"/>
          </a:xfrm>
          <a:prstGeom prst="rect">
            <a:avLst/>
          </a:prstGeom>
        </p:spPr>
      </p:pic>
      <p:pic>
        <p:nvPicPr>
          <p:cNvPr id="73" name="Image 48" descr=" "/>
          <p:cNvPicPr>
            <a:picLocks noChangeAspect="1"/>
          </p:cNvPicPr>
          <p:nvPr/>
        </p:nvPicPr>
        <p:blipFill>
          <a:blip r:embed="rId56">
            <a:extLst>
              <a:ext uri="{96DAC541-7B7A-43D3-8B79-37D633B846F1}">
                <asvg:svgBlip xmlns:asvg="http://schemas.microsoft.com/office/drawing/2016/SVG/main" r:embed="rId57"/>
              </a:ext>
            </a:extLst>
          </a:blip>
          <a:stretch>
            <a:fillRect/>
          </a:stretch>
        </p:blipFill>
        <p:spPr>
          <a:xfrm>
            <a:off x="18023553" y="10071100"/>
            <a:ext cx="508063" cy="508000"/>
          </a:xfrm>
          <a:prstGeom prst="rect">
            <a:avLst/>
          </a:prstGeom>
        </p:spPr>
      </p:pic>
      <p:pic>
        <p:nvPicPr>
          <p:cNvPr id="75" name="Image 50" descr=" "/>
          <p:cNvPicPr>
            <a:picLocks noChangeAspect="1"/>
          </p:cNvPicPr>
          <p:nvPr/>
        </p:nvPicPr>
        <p:blipFill>
          <a:blip r:embed="rId58">
            <a:extLst>
              <a:ext uri="{96DAC541-7B7A-43D3-8B79-37D633B846F1}">
                <asvg:svgBlip xmlns:asvg="http://schemas.microsoft.com/office/drawing/2016/SVG/main" r:embed="rId59"/>
              </a:ext>
            </a:extLst>
          </a:blip>
          <a:stretch>
            <a:fillRect/>
          </a:stretch>
        </p:blipFill>
        <p:spPr>
          <a:xfrm>
            <a:off x="18163270" y="10210800"/>
            <a:ext cx="228629" cy="228600"/>
          </a:xfrm>
          <a:prstGeom prst="rect">
            <a:avLst/>
          </a:prstGeom>
        </p:spPr>
      </p:pic>
      <p:sp>
        <p:nvSpPr>
          <p:cNvPr id="76" name="Shape 23"/>
          <p:cNvSpPr/>
          <p:nvPr/>
        </p:nvSpPr>
        <p:spPr>
          <a:xfrm>
            <a:off x="21135442" y="10096500"/>
            <a:ext cx="1422578" cy="457200"/>
          </a:xfrm>
          <a:prstGeom prst="roundRect">
            <a:avLst>
              <a:gd name="adj" fmla="val 22000"/>
            </a:avLst>
          </a:prstGeom>
          <a:solidFill>
            <a:srgbClr val="FEF1F6">
              <a:alpha val="100000"/>
            </a:srgbClr>
          </a:solidFill>
          <a:ln/>
        </p:spPr>
        <p:txBody>
          <a:bodyPr/>
          <a:lstStyle/>
          <a:p>
            <a:endParaRPr lang="en-ID"/>
          </a:p>
        </p:txBody>
      </p:sp>
      <p:sp>
        <p:nvSpPr>
          <p:cNvPr id="77" name="Text 24"/>
          <p:cNvSpPr/>
          <p:nvPr/>
        </p:nvSpPr>
        <p:spPr>
          <a:xfrm>
            <a:off x="18633229" y="10172700"/>
            <a:ext cx="1236288" cy="372533"/>
          </a:xfrm>
          <a:prstGeom prst="rect">
            <a:avLst/>
          </a:prstGeom>
          <a:noFill/>
          <a:ln/>
        </p:spPr>
        <p:txBody>
          <a:bodyPr wrap="square" lIns="0" tIns="0" rIns="0" bIns="0" rtlCol="0" anchor="t"/>
          <a:lstStyle/>
          <a:p>
            <a:pPr marL="0" indent="0" algn="l">
              <a:lnSpc>
                <a:spcPts val="2400"/>
              </a:lnSpc>
              <a:buNone/>
            </a:pPr>
            <a:r>
              <a:rPr lang="en-US" sz="1600" kern="0" spc="-32" dirty="0">
                <a:solidFill>
                  <a:srgbClr val="000000">
                    <a:alpha val="100000"/>
                  </a:srgbClr>
                </a:solidFill>
                <a:latin typeface="Inter Medium" pitchFamily="34" charset="0"/>
                <a:ea typeface="Inter Medium" pitchFamily="34" charset="-122"/>
                <a:cs typeface="Inter Medium" pitchFamily="34" charset="-120"/>
              </a:rPr>
              <a:t>Sucess Rate</a:t>
            </a:r>
            <a:endParaRPr lang="en-US" sz="1600" dirty="0"/>
          </a:p>
        </p:txBody>
      </p:sp>
      <p:sp>
        <p:nvSpPr>
          <p:cNvPr id="78" name="Text 25"/>
          <p:cNvSpPr/>
          <p:nvPr/>
        </p:nvSpPr>
        <p:spPr>
          <a:xfrm>
            <a:off x="18023553" y="10706100"/>
            <a:ext cx="1845964" cy="372533"/>
          </a:xfrm>
          <a:prstGeom prst="rect">
            <a:avLst/>
          </a:prstGeom>
          <a:noFill/>
          <a:ln/>
        </p:spPr>
        <p:txBody>
          <a:bodyPr wrap="square" lIns="0" tIns="0" rIns="0" bIns="0" rtlCol="0" anchor="t"/>
          <a:lstStyle/>
          <a:p>
            <a:pPr marL="0" indent="0" algn="l">
              <a:lnSpc>
                <a:spcPts val="2400"/>
              </a:lnSpc>
              <a:buNone/>
            </a:pPr>
            <a:r>
              <a:rPr lang="en-US" sz="1600" kern="0" spc="-32" dirty="0">
                <a:solidFill>
                  <a:srgbClr val="6D6D6D">
                    <a:alpha val="100000"/>
                  </a:srgbClr>
                </a:solidFill>
                <a:latin typeface="Inter Regular" pitchFamily="34" charset="0"/>
                <a:ea typeface="Inter Regular" pitchFamily="34" charset="-122"/>
                <a:cs typeface="Inter Regular" pitchFamily="34" charset="-120"/>
              </a:rPr>
              <a:t>12-month retention</a:t>
            </a:r>
            <a:endParaRPr lang="en-US" sz="1600" dirty="0"/>
          </a:p>
        </p:txBody>
      </p:sp>
      <p:graphicFrame>
        <p:nvGraphicFramePr>
          <p:cNvPr id="86" name="Chart 85">
            <a:extLst>
              <a:ext uri="{FF2B5EF4-FFF2-40B4-BE49-F238E27FC236}">
                <a16:creationId xmlns:a16="http://schemas.microsoft.com/office/drawing/2014/main" id="{72E64E1C-D536-4C6E-A130-1C7FD6B932F1}"/>
              </a:ext>
            </a:extLst>
          </p:cNvPr>
          <p:cNvGraphicFramePr/>
          <p:nvPr>
            <p:extLst>
              <p:ext uri="{D42A27DB-BD31-4B8C-83A1-F6EECF244321}">
                <p14:modId xmlns:p14="http://schemas.microsoft.com/office/powerpoint/2010/main" val="693368603"/>
              </p:ext>
            </p:extLst>
          </p:nvPr>
        </p:nvGraphicFramePr>
        <p:xfrm>
          <a:off x="17892251" y="10678582"/>
          <a:ext cx="4821445" cy="1220193"/>
        </p:xfrm>
        <a:graphic>
          <a:graphicData uri="http://schemas.openxmlformats.org/drawingml/2006/chart">
            <c:chart xmlns:c="http://schemas.openxmlformats.org/drawingml/2006/chart" xmlns:r="http://schemas.openxmlformats.org/officeDocument/2006/relationships" r:id="rId60"/>
          </a:graphicData>
        </a:graphic>
      </p:graphicFrame>
      <p:sp>
        <p:nvSpPr>
          <p:cNvPr id="79" name="Text 26"/>
          <p:cNvSpPr/>
          <p:nvPr/>
        </p:nvSpPr>
        <p:spPr>
          <a:xfrm>
            <a:off x="21795924" y="10172700"/>
            <a:ext cx="486894" cy="372533"/>
          </a:xfrm>
          <a:prstGeom prst="rect">
            <a:avLst/>
          </a:prstGeom>
          <a:noFill/>
          <a:ln/>
        </p:spPr>
        <p:txBody>
          <a:bodyPr wrap="square" lIns="0" tIns="0" rIns="0" bIns="0" rtlCol="0" anchor="t"/>
          <a:lstStyle/>
          <a:p>
            <a:pPr marL="0" indent="0" algn="l">
              <a:lnSpc>
                <a:spcPts val="2400"/>
              </a:lnSpc>
              <a:buNone/>
            </a:pPr>
            <a:r>
              <a:rPr lang="en-US" sz="1600" kern="0" spc="-32" dirty="0">
                <a:solidFill>
                  <a:srgbClr val="FF5196">
                    <a:alpha val="100000"/>
                  </a:srgbClr>
                </a:solidFill>
                <a:latin typeface="Inter Regular" pitchFamily="34" charset="0"/>
                <a:ea typeface="Inter Regular" pitchFamily="34" charset="-122"/>
                <a:cs typeface="Inter Regular" pitchFamily="34" charset="-120"/>
              </a:rPr>
              <a:t>98%</a:t>
            </a:r>
            <a:endParaRPr lang="en-US" sz="1600" dirty="0"/>
          </a:p>
        </p:txBody>
      </p:sp>
      <p:pic>
        <p:nvPicPr>
          <p:cNvPr id="81" name="Image 52" descr=" "/>
          <p:cNvPicPr>
            <a:picLocks noChangeAspect="1"/>
          </p:cNvPicPr>
          <p:nvPr/>
        </p:nvPicPr>
        <p:blipFill>
          <a:blip r:embed="rId61">
            <a:extLst>
              <a:ext uri="{96DAC541-7B7A-43D3-8B79-37D633B846F1}">
                <asvg:svgBlip xmlns:asvg="http://schemas.microsoft.com/office/drawing/2016/SVG/main" r:embed="rId62"/>
              </a:ext>
            </a:extLst>
          </a:blip>
          <a:stretch>
            <a:fillRect/>
          </a:stretch>
        </p:blipFill>
        <p:spPr>
          <a:xfrm>
            <a:off x="21510138" y="10229850"/>
            <a:ext cx="190524" cy="190500"/>
          </a:xfrm>
          <a:prstGeom prst="rect">
            <a:avLst/>
          </a:prstGeom>
        </p:spPr>
      </p:pic>
      <p:sp>
        <p:nvSpPr>
          <p:cNvPr id="82" name="Shape 27"/>
          <p:cNvSpPr/>
          <p:nvPr/>
        </p:nvSpPr>
        <p:spPr>
          <a:xfrm>
            <a:off x="22519915" y="10947400"/>
            <a:ext cx="63508" cy="63500"/>
          </a:xfrm>
          <a:prstGeom prst="ellipse">
            <a:avLst/>
          </a:prstGeom>
          <a:solidFill>
            <a:srgbClr val="FF5196">
              <a:alpha val="100000"/>
            </a:srgbClr>
          </a:solidFill>
          <a:ln/>
        </p:spPr>
        <p:txBody>
          <a:bodyPr/>
          <a:lstStyle/>
          <a:p>
            <a:endParaRPr lang="en-ID"/>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solidFill>
          <a:srgbClr val="FFFFFF"/>
        </a:solidFill>
        <a:effectLst/>
      </p:bgPr>
    </p:bg>
    <p:spTree>
      <p:nvGrpSpPr>
        <p:cNvPr id="1" name=""/>
        <p:cNvGrpSpPr/>
        <p:nvPr/>
      </p:nvGrpSpPr>
      <p:grpSpPr>
        <a:xfrm>
          <a:off x="0" y="0"/>
          <a:ext cx="0" cy="0"/>
          <a:chOff x="0" y="0"/>
          <a:chExt cx="0" cy="0"/>
        </a:xfrm>
      </p:grpSpPr>
      <p:pic>
        <p:nvPicPr>
          <p:cNvPr id="2" name="Image 0" descr=" "/>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4546600"/>
            <a:ext cx="24387048" cy="9169400"/>
          </a:xfrm>
          <a:prstGeom prst="rect">
            <a:avLst/>
          </a:prstGeom>
        </p:spPr>
      </p:pic>
      <p:sp>
        <p:nvSpPr>
          <p:cNvPr id="3" name="Text 0"/>
          <p:cNvSpPr/>
          <p:nvPr/>
        </p:nvSpPr>
        <p:spPr>
          <a:xfrm>
            <a:off x="1524191" y="1524000"/>
            <a:ext cx="8103613" cy="2540000"/>
          </a:xfrm>
          <a:prstGeom prst="rect">
            <a:avLst/>
          </a:prstGeom>
          <a:noFill/>
          <a:ln/>
        </p:spPr>
        <p:txBody>
          <a:bodyPr wrap="square" lIns="0" tIns="0" rIns="0" bIns="0" rtlCol="0" anchor="t"/>
          <a:lstStyle/>
          <a:p>
            <a:pPr marL="0" indent="0" algn="l">
              <a:lnSpc>
                <a:spcPts val="6000"/>
              </a:lnSpc>
              <a:buNone/>
            </a:pPr>
            <a:r>
              <a:rPr lang="en-US" sz="6000" kern="0" spc="-240" dirty="0">
                <a:solidFill>
                  <a:srgbClr val="000000">
                    <a:alpha val="100000"/>
                  </a:srgbClr>
                </a:solidFill>
                <a:latin typeface="Inter Regular" pitchFamily="34" charset="0"/>
                <a:ea typeface="Inter Regular" pitchFamily="34" charset="-122"/>
                <a:cs typeface="Inter Regular" pitchFamily="34" charset="-120"/>
              </a:rPr>
              <a:t>Diversity, Equity &amp; Inclusion (DEI) Snapshot</a:t>
            </a:r>
            <a:endParaRPr lang="en-US" sz="6000" dirty="0"/>
          </a:p>
        </p:txBody>
      </p:sp>
      <p:sp>
        <p:nvSpPr>
          <p:cNvPr id="4" name="Text 1"/>
          <p:cNvSpPr/>
          <p:nvPr/>
        </p:nvSpPr>
        <p:spPr>
          <a:xfrm>
            <a:off x="15038680" y="1524000"/>
            <a:ext cx="7917323" cy="982133"/>
          </a:xfrm>
          <a:prstGeom prst="rect">
            <a:avLst/>
          </a:prstGeom>
          <a:noFill/>
          <a:ln/>
        </p:spPr>
        <p:txBody>
          <a:bodyPr wrap="square" lIns="0" tIns="0" rIns="0" bIns="0" rtlCol="0" anchor="t"/>
          <a:lstStyle/>
          <a:p>
            <a:pPr marL="0" indent="0" algn="l">
              <a:lnSpc>
                <a:spcPts val="2400"/>
              </a:lnSpc>
              <a:buNone/>
            </a:pPr>
            <a:r>
              <a:rPr lang="en-US" sz="1600" kern="0" spc="-32" dirty="0">
                <a:solidFill>
                  <a:srgbClr val="000000">
                    <a:alpha val="100000"/>
                  </a:srgbClr>
                </a:solidFill>
                <a:latin typeface="Inter Regular" pitchFamily="34" charset="0"/>
                <a:ea typeface="Inter Regular" pitchFamily="34" charset="-122"/>
                <a:cs typeface="Inter Regular" pitchFamily="34" charset="-120"/>
              </a:rPr>
              <a:t>Through continuous engagement with our stakeholders, we’ve identified the CSR themes most critical to trust, transparency, and long-term value. These inputs shape the goals and actions detailed in this report.</a:t>
            </a:r>
            <a:endParaRPr lang="en-US" sz="1600" dirty="0"/>
          </a:p>
        </p:txBody>
      </p:sp>
      <p:sp>
        <p:nvSpPr>
          <p:cNvPr id="5" name="Text 2"/>
          <p:cNvSpPr/>
          <p:nvPr/>
        </p:nvSpPr>
        <p:spPr>
          <a:xfrm>
            <a:off x="1638505" y="6527800"/>
            <a:ext cx="5622569" cy="2002367"/>
          </a:xfrm>
          <a:prstGeom prst="rect">
            <a:avLst/>
          </a:prstGeom>
          <a:noFill/>
          <a:ln/>
        </p:spPr>
        <p:txBody>
          <a:bodyPr wrap="square" lIns="0" tIns="0" rIns="0" bIns="0" rtlCol="0" anchor="t"/>
          <a:lstStyle/>
          <a:p>
            <a:pPr marL="0" indent="0" algn="l">
              <a:lnSpc>
                <a:spcPts val="12100"/>
              </a:lnSpc>
              <a:buNone/>
            </a:pPr>
            <a:r>
              <a:rPr lang="en-US" sz="11000" kern="0" spc="-220" dirty="0">
                <a:solidFill>
                  <a:srgbClr val="000000">
                    <a:alpha val="100000"/>
                  </a:srgbClr>
                </a:solidFill>
                <a:latin typeface="Mona Sans Medium" pitchFamily="34" charset="0"/>
                <a:ea typeface="Mona Sans Medium" pitchFamily="34" charset="-122"/>
                <a:cs typeface="Mona Sans Medium" pitchFamily="34" charset="-120"/>
              </a:rPr>
              <a:t>29–36%</a:t>
            </a:r>
            <a:endParaRPr lang="en-US" sz="11000" dirty="0"/>
          </a:p>
        </p:txBody>
      </p:sp>
      <p:sp>
        <p:nvSpPr>
          <p:cNvPr id="6" name="Text 3"/>
          <p:cNvSpPr/>
          <p:nvPr/>
        </p:nvSpPr>
        <p:spPr>
          <a:xfrm>
            <a:off x="8649781" y="9563100"/>
            <a:ext cx="668950" cy="465667"/>
          </a:xfrm>
          <a:prstGeom prst="rect">
            <a:avLst/>
          </a:prstGeom>
          <a:noFill/>
          <a:ln/>
        </p:spPr>
        <p:txBody>
          <a:bodyPr wrap="square" lIns="0" tIns="0" rIns="0" bIns="0" rtlCol="0" anchor="t"/>
          <a:lstStyle/>
          <a:p>
            <a:pPr marL="0" indent="0" algn="l">
              <a:lnSpc>
                <a:spcPts val="3000"/>
              </a:lnSpc>
              <a:buNone/>
            </a:pPr>
            <a:r>
              <a:rPr lang="en-US" sz="2000" kern="0" spc="-40" dirty="0">
                <a:solidFill>
                  <a:srgbClr val="000000">
                    <a:alpha val="100000"/>
                  </a:srgbClr>
                </a:solidFill>
                <a:latin typeface="Inter Bold" pitchFamily="34" charset="0"/>
                <a:ea typeface="Inter Bold" pitchFamily="34" charset="-122"/>
                <a:cs typeface="Inter Bold" pitchFamily="34" charset="-120"/>
              </a:rPr>
              <a:t>68 %</a:t>
            </a:r>
            <a:endParaRPr lang="en-US" sz="2000" dirty="0"/>
          </a:p>
        </p:txBody>
      </p:sp>
      <p:sp>
        <p:nvSpPr>
          <p:cNvPr id="7" name="Text 4"/>
          <p:cNvSpPr/>
          <p:nvPr/>
        </p:nvSpPr>
        <p:spPr>
          <a:xfrm>
            <a:off x="9513489" y="9563100"/>
            <a:ext cx="630846" cy="465667"/>
          </a:xfrm>
          <a:prstGeom prst="rect">
            <a:avLst/>
          </a:prstGeom>
          <a:noFill/>
          <a:ln/>
        </p:spPr>
        <p:txBody>
          <a:bodyPr wrap="square" lIns="0" tIns="0" rIns="0" bIns="0" rtlCol="0" anchor="t"/>
          <a:lstStyle/>
          <a:p>
            <a:pPr marL="0" indent="0" algn="l">
              <a:lnSpc>
                <a:spcPts val="3000"/>
              </a:lnSpc>
              <a:buNone/>
            </a:pPr>
            <a:r>
              <a:rPr lang="en-US" sz="2000" kern="0" spc="-40" dirty="0">
                <a:solidFill>
                  <a:srgbClr val="000000">
                    <a:alpha val="100000"/>
                  </a:srgbClr>
                </a:solidFill>
                <a:latin typeface="Inter Bold" pitchFamily="34" charset="0"/>
                <a:ea typeface="Inter Bold" pitchFamily="34" charset="-122"/>
                <a:cs typeface="Inter Bold" pitchFamily="34" charset="-120"/>
              </a:rPr>
              <a:t>32%</a:t>
            </a:r>
            <a:endParaRPr lang="en-US" sz="2000" dirty="0"/>
          </a:p>
        </p:txBody>
      </p:sp>
      <p:sp>
        <p:nvSpPr>
          <p:cNvPr id="8" name="Text 5"/>
          <p:cNvSpPr/>
          <p:nvPr/>
        </p:nvSpPr>
        <p:spPr>
          <a:xfrm>
            <a:off x="1638505" y="6096000"/>
            <a:ext cx="3306647" cy="372533"/>
          </a:xfrm>
          <a:prstGeom prst="rect">
            <a:avLst/>
          </a:prstGeom>
          <a:noFill/>
          <a:ln/>
        </p:spPr>
        <p:txBody>
          <a:bodyPr wrap="square" lIns="0" tIns="0" rIns="0" bIns="0" rtlCol="0" anchor="t"/>
          <a:lstStyle/>
          <a:p>
            <a:pPr marL="0" indent="0" algn="l">
              <a:lnSpc>
                <a:spcPts val="2400"/>
              </a:lnSpc>
              <a:buNone/>
            </a:pPr>
            <a:r>
              <a:rPr lang="en-US" sz="1600" kern="0" spc="-32" dirty="0">
                <a:solidFill>
                  <a:srgbClr val="000000">
                    <a:alpha val="100000"/>
                  </a:srgbClr>
                </a:solidFill>
                <a:latin typeface="Inter Regular" pitchFamily="34" charset="0"/>
                <a:ea typeface="Inter Regular" pitchFamily="34" charset="-122"/>
                <a:cs typeface="Inter Regular" pitchFamily="34" charset="-120"/>
              </a:rPr>
              <a:t>Companies with diverse leadership</a:t>
            </a:r>
            <a:endParaRPr lang="en-US" sz="1600" dirty="0"/>
          </a:p>
        </p:txBody>
      </p:sp>
      <p:sp>
        <p:nvSpPr>
          <p:cNvPr id="9" name="Text 6"/>
          <p:cNvSpPr/>
          <p:nvPr/>
        </p:nvSpPr>
        <p:spPr>
          <a:xfrm>
            <a:off x="6922365" y="6743700"/>
            <a:ext cx="1515723" cy="982133"/>
          </a:xfrm>
          <a:prstGeom prst="rect">
            <a:avLst/>
          </a:prstGeom>
          <a:noFill/>
          <a:ln/>
        </p:spPr>
        <p:txBody>
          <a:bodyPr wrap="square" lIns="0" tIns="0" rIns="0" bIns="0" rtlCol="0" anchor="t"/>
          <a:lstStyle/>
          <a:p>
            <a:pPr marL="0" indent="0" algn="l">
              <a:lnSpc>
                <a:spcPts val="2400"/>
              </a:lnSpc>
              <a:buNone/>
            </a:pPr>
            <a:r>
              <a:rPr lang="en-US" sz="1600" kern="0" spc="-32" dirty="0">
                <a:solidFill>
                  <a:srgbClr val="000000">
                    <a:alpha val="100000"/>
                  </a:srgbClr>
                </a:solidFill>
                <a:latin typeface="Inter Regular" pitchFamily="34" charset="0"/>
                <a:ea typeface="Inter Regular" pitchFamily="34" charset="-122"/>
                <a:cs typeface="Inter Regular" pitchFamily="34" charset="-120"/>
              </a:rPr>
              <a:t>more likely to outperform financially</a:t>
            </a:r>
            <a:endParaRPr lang="en-US" sz="1600" dirty="0"/>
          </a:p>
        </p:txBody>
      </p:sp>
      <p:sp>
        <p:nvSpPr>
          <p:cNvPr id="10" name="Text 7"/>
          <p:cNvSpPr/>
          <p:nvPr/>
        </p:nvSpPr>
        <p:spPr>
          <a:xfrm>
            <a:off x="1638505" y="8750300"/>
            <a:ext cx="524999" cy="372533"/>
          </a:xfrm>
          <a:prstGeom prst="rect">
            <a:avLst/>
          </a:prstGeom>
          <a:noFill/>
          <a:ln/>
        </p:spPr>
        <p:txBody>
          <a:bodyPr wrap="square" lIns="0" tIns="0" rIns="0" bIns="0" rtlCol="0" anchor="t"/>
          <a:lstStyle/>
          <a:p>
            <a:pPr marL="0" indent="0" algn="l">
              <a:lnSpc>
                <a:spcPts val="2400"/>
              </a:lnSpc>
              <a:buNone/>
            </a:pPr>
            <a:r>
              <a:rPr lang="en-US" sz="1600" kern="0" spc="-32" dirty="0">
                <a:solidFill>
                  <a:srgbClr val="000000">
                    <a:alpha val="100000"/>
                  </a:srgbClr>
                </a:solidFill>
                <a:latin typeface="Inter Regular" pitchFamily="34" charset="0"/>
                <a:ea typeface="Inter Regular" pitchFamily="34" charset="-122"/>
                <a:cs typeface="Inter Regular" pitchFamily="34" charset="-120"/>
              </a:rPr>
              <a:t>Male</a:t>
            </a:r>
            <a:endParaRPr lang="en-US" sz="1600" dirty="0"/>
          </a:p>
        </p:txBody>
      </p:sp>
      <p:sp>
        <p:nvSpPr>
          <p:cNvPr id="11" name="Text 8"/>
          <p:cNvSpPr/>
          <p:nvPr/>
        </p:nvSpPr>
        <p:spPr>
          <a:xfrm>
            <a:off x="5144143" y="8750300"/>
            <a:ext cx="740926" cy="372533"/>
          </a:xfrm>
          <a:prstGeom prst="rect">
            <a:avLst/>
          </a:prstGeom>
          <a:noFill/>
          <a:ln/>
        </p:spPr>
        <p:txBody>
          <a:bodyPr wrap="square" lIns="0" tIns="0" rIns="0" bIns="0" rtlCol="0" anchor="t"/>
          <a:lstStyle/>
          <a:p>
            <a:pPr marL="0" indent="0" algn="l">
              <a:lnSpc>
                <a:spcPts val="2400"/>
              </a:lnSpc>
              <a:buNone/>
            </a:pPr>
            <a:r>
              <a:rPr lang="en-US" sz="1600" kern="0" spc="-32" dirty="0">
                <a:solidFill>
                  <a:srgbClr val="000000">
                    <a:alpha val="100000"/>
                  </a:srgbClr>
                </a:solidFill>
                <a:latin typeface="Inter Regular" pitchFamily="34" charset="0"/>
                <a:ea typeface="Inter Regular" pitchFamily="34" charset="-122"/>
                <a:cs typeface="Inter Regular" pitchFamily="34" charset="-120"/>
              </a:rPr>
              <a:t>Female</a:t>
            </a:r>
            <a:endParaRPr lang="en-US" sz="1600" dirty="0"/>
          </a:p>
        </p:txBody>
      </p:sp>
      <p:sp>
        <p:nvSpPr>
          <p:cNvPr id="12" name="Text 9"/>
          <p:cNvSpPr/>
          <p:nvPr/>
        </p:nvSpPr>
        <p:spPr>
          <a:xfrm>
            <a:off x="8649781" y="8750300"/>
            <a:ext cx="2277818" cy="372533"/>
          </a:xfrm>
          <a:prstGeom prst="rect">
            <a:avLst/>
          </a:prstGeom>
          <a:noFill/>
          <a:ln/>
        </p:spPr>
        <p:txBody>
          <a:bodyPr wrap="square" lIns="0" tIns="0" rIns="0" bIns="0" rtlCol="0" anchor="t"/>
          <a:lstStyle/>
          <a:p>
            <a:pPr marL="0" indent="0" algn="l">
              <a:lnSpc>
                <a:spcPts val="2400"/>
              </a:lnSpc>
              <a:buNone/>
            </a:pPr>
            <a:r>
              <a:rPr lang="en-US" sz="1600" kern="0" spc="-32" dirty="0">
                <a:solidFill>
                  <a:srgbClr val="000000">
                    <a:alpha val="100000"/>
                  </a:srgbClr>
                </a:solidFill>
                <a:latin typeface="Inter Regular" pitchFamily="34" charset="0"/>
                <a:ea typeface="Inter Regular" pitchFamily="34" charset="-122"/>
                <a:cs typeface="Inter Regular" pitchFamily="34" charset="-120"/>
              </a:rPr>
              <a:t>Leadership gender ratio</a:t>
            </a:r>
            <a:endParaRPr lang="en-US" sz="1600" dirty="0"/>
          </a:p>
        </p:txBody>
      </p:sp>
      <p:sp>
        <p:nvSpPr>
          <p:cNvPr id="13" name="Text 10"/>
          <p:cNvSpPr/>
          <p:nvPr/>
        </p:nvSpPr>
        <p:spPr>
          <a:xfrm>
            <a:off x="1638505" y="11938000"/>
            <a:ext cx="1210885" cy="931333"/>
          </a:xfrm>
          <a:prstGeom prst="rect">
            <a:avLst/>
          </a:prstGeom>
          <a:noFill/>
          <a:ln/>
        </p:spPr>
        <p:txBody>
          <a:bodyPr wrap="square" lIns="0" tIns="0" rIns="0" bIns="0" rtlCol="0" anchor="t"/>
          <a:lstStyle/>
          <a:p>
            <a:pPr marL="0" indent="0" algn="l">
              <a:lnSpc>
                <a:spcPts val="6000"/>
              </a:lnSpc>
              <a:buNone/>
            </a:pPr>
            <a:r>
              <a:rPr lang="en-US" sz="4000" kern="0" spc="-80" dirty="0">
                <a:solidFill>
                  <a:srgbClr val="000000">
                    <a:alpha val="100000"/>
                  </a:srgbClr>
                </a:solidFill>
                <a:latin typeface="Inter Medium" pitchFamily="34" charset="0"/>
                <a:ea typeface="Inter Medium" pitchFamily="34" charset="-122"/>
                <a:cs typeface="Inter Medium" pitchFamily="34" charset="-120"/>
              </a:rPr>
              <a:t>55%</a:t>
            </a:r>
            <a:endParaRPr lang="en-US" sz="4000" dirty="0"/>
          </a:p>
        </p:txBody>
      </p:sp>
      <p:sp>
        <p:nvSpPr>
          <p:cNvPr id="14" name="Text 11"/>
          <p:cNvSpPr/>
          <p:nvPr/>
        </p:nvSpPr>
        <p:spPr>
          <a:xfrm>
            <a:off x="5144143" y="11938000"/>
            <a:ext cx="1223586" cy="931333"/>
          </a:xfrm>
          <a:prstGeom prst="rect">
            <a:avLst/>
          </a:prstGeom>
          <a:noFill/>
          <a:ln/>
        </p:spPr>
        <p:txBody>
          <a:bodyPr wrap="square" lIns="0" tIns="0" rIns="0" bIns="0" rtlCol="0" anchor="t"/>
          <a:lstStyle/>
          <a:p>
            <a:pPr marL="0" indent="0" algn="l">
              <a:lnSpc>
                <a:spcPts val="6000"/>
              </a:lnSpc>
              <a:buNone/>
            </a:pPr>
            <a:r>
              <a:rPr lang="en-US" sz="4000" kern="0" spc="-80" dirty="0">
                <a:solidFill>
                  <a:srgbClr val="000000">
                    <a:alpha val="100000"/>
                  </a:srgbClr>
                </a:solidFill>
                <a:latin typeface="Inter Medium" pitchFamily="34" charset="0"/>
                <a:ea typeface="Inter Medium" pitchFamily="34" charset="-122"/>
                <a:cs typeface="Inter Medium" pitchFamily="34" charset="-120"/>
              </a:rPr>
              <a:t>45%</a:t>
            </a:r>
            <a:endParaRPr lang="en-US" sz="4000" dirty="0"/>
          </a:p>
        </p:txBody>
      </p:sp>
      <p:sp>
        <p:nvSpPr>
          <p:cNvPr id="15" name="Text 12"/>
          <p:cNvSpPr/>
          <p:nvPr/>
        </p:nvSpPr>
        <p:spPr>
          <a:xfrm>
            <a:off x="8649781" y="9182100"/>
            <a:ext cx="524999" cy="372533"/>
          </a:xfrm>
          <a:prstGeom prst="rect">
            <a:avLst/>
          </a:prstGeom>
          <a:noFill/>
          <a:ln/>
        </p:spPr>
        <p:txBody>
          <a:bodyPr wrap="square" lIns="0" tIns="0" rIns="0" bIns="0" rtlCol="0" anchor="t"/>
          <a:lstStyle/>
          <a:p>
            <a:pPr marL="0" indent="0" algn="l">
              <a:lnSpc>
                <a:spcPts val="2400"/>
              </a:lnSpc>
              <a:buNone/>
            </a:pPr>
            <a:r>
              <a:rPr lang="en-US" sz="1600" kern="0" spc="-32" dirty="0">
                <a:solidFill>
                  <a:srgbClr val="000000">
                    <a:alpha val="100000"/>
                  </a:srgbClr>
                </a:solidFill>
                <a:latin typeface="Inter Regular" pitchFamily="34" charset="0"/>
                <a:ea typeface="Inter Regular" pitchFamily="34" charset="-122"/>
                <a:cs typeface="Inter Regular" pitchFamily="34" charset="-120"/>
              </a:rPr>
              <a:t>Male</a:t>
            </a:r>
            <a:endParaRPr lang="en-US" sz="1600" dirty="0"/>
          </a:p>
        </p:txBody>
      </p:sp>
      <p:sp>
        <p:nvSpPr>
          <p:cNvPr id="16" name="Text 13"/>
          <p:cNvSpPr/>
          <p:nvPr/>
        </p:nvSpPr>
        <p:spPr>
          <a:xfrm>
            <a:off x="9513489" y="9182100"/>
            <a:ext cx="740926" cy="372533"/>
          </a:xfrm>
          <a:prstGeom prst="rect">
            <a:avLst/>
          </a:prstGeom>
          <a:noFill/>
          <a:ln/>
        </p:spPr>
        <p:txBody>
          <a:bodyPr wrap="square" lIns="0" tIns="0" rIns="0" bIns="0" rtlCol="0" anchor="t"/>
          <a:lstStyle/>
          <a:p>
            <a:pPr marL="0" indent="0" algn="l">
              <a:lnSpc>
                <a:spcPts val="2400"/>
              </a:lnSpc>
              <a:buNone/>
            </a:pPr>
            <a:r>
              <a:rPr lang="en-US" sz="1600" kern="0" spc="-32" dirty="0">
                <a:solidFill>
                  <a:srgbClr val="000000">
                    <a:alpha val="100000"/>
                  </a:srgbClr>
                </a:solidFill>
                <a:latin typeface="Inter Regular" pitchFamily="34" charset="0"/>
                <a:ea typeface="Inter Regular" pitchFamily="34" charset="-122"/>
                <a:cs typeface="Inter Regular" pitchFamily="34" charset="-120"/>
              </a:rPr>
              <a:t>Female</a:t>
            </a:r>
            <a:endParaRPr lang="en-US" sz="1600" dirty="0"/>
          </a:p>
        </p:txBody>
      </p:sp>
      <p:pic>
        <p:nvPicPr>
          <p:cNvPr id="19" name="Image 2" descr=" "/>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638505" y="5835650"/>
            <a:ext cx="6731841" cy="12700"/>
          </a:xfrm>
          <a:prstGeom prst="rect">
            <a:avLst/>
          </a:prstGeom>
        </p:spPr>
      </p:pic>
      <p:pic>
        <p:nvPicPr>
          <p:cNvPr id="20" name="Image 3" descr=" "/>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638505" y="8616950"/>
            <a:ext cx="3226203" cy="12700"/>
          </a:xfrm>
          <a:prstGeom prst="rect">
            <a:avLst/>
          </a:prstGeom>
        </p:spPr>
      </p:pic>
      <p:pic>
        <p:nvPicPr>
          <p:cNvPr id="21" name="Image 4" descr=" "/>
          <p:cNvPicPr>
            <a:picLocks noChangeAspect="1"/>
          </p:cNvPicPr>
          <p:nvPr/>
        </p:nvPicPr>
        <p:blipFill>
          <a:blip r:embed="rId7">
            <a:extLst>
              <a:ext uri="{96DAC541-7B7A-43D3-8B79-37D633B846F1}">
                <asvg:svgBlip xmlns:asvg="http://schemas.microsoft.com/office/drawing/2016/SVG/main" r:embed="rId9"/>
              </a:ext>
            </a:extLst>
          </a:blip>
          <a:stretch>
            <a:fillRect/>
          </a:stretch>
        </p:blipFill>
        <p:spPr>
          <a:xfrm>
            <a:off x="5144143" y="8616950"/>
            <a:ext cx="3226203" cy="12700"/>
          </a:xfrm>
          <a:prstGeom prst="rect">
            <a:avLst/>
          </a:prstGeom>
        </p:spPr>
      </p:pic>
      <p:pic>
        <p:nvPicPr>
          <p:cNvPr id="22" name="Image 5" descr=" "/>
          <p:cNvPicPr>
            <a:picLocks noChangeAspect="1"/>
          </p:cNvPicPr>
          <p:nvPr/>
        </p:nvPicPr>
        <p:blipFill>
          <a:blip r:embed="rId7">
            <a:extLst>
              <a:ext uri="{96DAC541-7B7A-43D3-8B79-37D633B846F1}">
                <asvg:svgBlip xmlns:asvg="http://schemas.microsoft.com/office/drawing/2016/SVG/main" r:embed="rId9"/>
              </a:ext>
            </a:extLst>
          </a:blip>
          <a:stretch>
            <a:fillRect/>
          </a:stretch>
        </p:blipFill>
        <p:spPr>
          <a:xfrm>
            <a:off x="8649781" y="8616950"/>
            <a:ext cx="3226203" cy="12700"/>
          </a:xfrm>
          <a:prstGeom prst="rect">
            <a:avLst/>
          </a:prstGeom>
        </p:spPr>
      </p:pic>
      <p:pic>
        <p:nvPicPr>
          <p:cNvPr id="23" name="Image 6" descr=" "/>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5038680" y="5981700"/>
            <a:ext cx="6833454" cy="6718300"/>
          </a:xfrm>
          <a:prstGeom prst="rect">
            <a:avLst/>
          </a:prstGeom>
        </p:spPr>
      </p:pic>
      <p:pic>
        <p:nvPicPr>
          <p:cNvPr id="24" name="Image 7" descr=" "/>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5038680" y="8369300"/>
            <a:ext cx="6833454" cy="4330700"/>
          </a:xfrm>
          <a:prstGeom prst="rect">
            <a:avLst/>
          </a:prstGeom>
        </p:spPr>
      </p:pic>
      <p:pic>
        <p:nvPicPr>
          <p:cNvPr id="25" name="Image 8" descr=" "/>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5038680" y="9328150"/>
            <a:ext cx="6833454" cy="2286000"/>
          </a:xfrm>
          <a:prstGeom prst="rect">
            <a:avLst/>
          </a:prstGeom>
        </p:spPr>
      </p:pic>
      <p:sp>
        <p:nvSpPr>
          <p:cNvPr id="26" name="Text 15"/>
          <p:cNvSpPr/>
          <p:nvPr/>
        </p:nvSpPr>
        <p:spPr>
          <a:xfrm>
            <a:off x="17769521" y="9042400"/>
            <a:ext cx="1464916" cy="372533"/>
          </a:xfrm>
          <a:prstGeom prst="rect">
            <a:avLst/>
          </a:prstGeom>
          <a:noFill/>
          <a:ln/>
        </p:spPr>
        <p:txBody>
          <a:bodyPr wrap="square" lIns="0" tIns="0" rIns="0" bIns="0" rtlCol="0" anchor="t"/>
          <a:lstStyle/>
          <a:p>
            <a:pPr marL="0" indent="0" algn="l">
              <a:lnSpc>
                <a:spcPts val="2400"/>
              </a:lnSpc>
              <a:buNone/>
            </a:pPr>
            <a:r>
              <a:rPr lang="en-US" sz="1600" kern="0" spc="-32" dirty="0">
                <a:solidFill>
                  <a:srgbClr val="6D6D6D">
                    <a:alpha val="100000"/>
                  </a:srgbClr>
                </a:solidFill>
                <a:latin typeface="Inter Medium" pitchFamily="34" charset="0"/>
                <a:ea typeface="Inter Medium" pitchFamily="34" charset="-122"/>
                <a:cs typeface="Inter Medium" pitchFamily="34" charset="-120"/>
              </a:rPr>
              <a:t>Inclusive hiring</a:t>
            </a:r>
            <a:endParaRPr lang="en-US" sz="1600" dirty="0"/>
          </a:p>
        </p:txBody>
      </p:sp>
      <p:sp>
        <p:nvSpPr>
          <p:cNvPr id="27" name="Text 16"/>
          <p:cNvSpPr/>
          <p:nvPr/>
        </p:nvSpPr>
        <p:spPr>
          <a:xfrm>
            <a:off x="17680610" y="8216900"/>
            <a:ext cx="1778222" cy="1092200"/>
          </a:xfrm>
          <a:prstGeom prst="rect">
            <a:avLst/>
          </a:prstGeom>
          <a:noFill/>
          <a:ln/>
        </p:spPr>
        <p:txBody>
          <a:bodyPr wrap="square" lIns="0" tIns="0" rIns="0" bIns="0" rtlCol="0" anchor="t"/>
          <a:lstStyle/>
          <a:p>
            <a:pPr marL="0" indent="0" algn="l">
              <a:lnSpc>
                <a:spcPts val="6600"/>
              </a:lnSpc>
              <a:buNone/>
            </a:pPr>
            <a:r>
              <a:rPr lang="en-US" sz="6000" kern="0" spc="-240" dirty="0">
                <a:solidFill>
                  <a:srgbClr val="000000">
                    <a:alpha val="100000"/>
                  </a:srgbClr>
                </a:solidFill>
                <a:latin typeface="Inter Regular" pitchFamily="34" charset="0"/>
                <a:ea typeface="Inter Regular" pitchFamily="34" charset="-122"/>
                <a:cs typeface="Inter Regular" pitchFamily="34" charset="-120"/>
              </a:rPr>
              <a:t>38%</a:t>
            </a:r>
            <a:endParaRPr lang="en-US" sz="6000" dirty="0"/>
          </a:p>
        </p:txBody>
      </p:sp>
      <p:sp>
        <p:nvSpPr>
          <p:cNvPr id="28" name="Text 17"/>
          <p:cNvSpPr/>
          <p:nvPr/>
        </p:nvSpPr>
        <p:spPr>
          <a:xfrm>
            <a:off x="16334242" y="11887200"/>
            <a:ext cx="4322774" cy="372533"/>
          </a:xfrm>
          <a:prstGeom prst="rect">
            <a:avLst/>
          </a:prstGeom>
          <a:noFill/>
          <a:ln/>
        </p:spPr>
        <p:txBody>
          <a:bodyPr wrap="square" lIns="0" tIns="0" rIns="0" bIns="0" rtlCol="0" anchor="t"/>
          <a:lstStyle/>
          <a:p>
            <a:pPr marL="0" indent="0" algn="l">
              <a:lnSpc>
                <a:spcPts val="2400"/>
              </a:lnSpc>
              <a:buNone/>
            </a:pPr>
            <a:r>
              <a:rPr lang="en-US" sz="1600" kern="0" spc="-32" dirty="0">
                <a:solidFill>
                  <a:srgbClr val="6D6D6D">
                    <a:alpha val="100000"/>
                  </a:srgbClr>
                </a:solidFill>
                <a:latin typeface="Inter Regular" pitchFamily="34" charset="0"/>
                <a:ea typeface="Inter Regular" pitchFamily="34" charset="-122"/>
                <a:cs typeface="Inter Regular" pitchFamily="34" charset="-120"/>
              </a:rPr>
              <a:t>New hires belong to underrepresented groups</a:t>
            </a:r>
            <a:endParaRPr lang="en-US" sz="1600" dirty="0"/>
          </a:p>
        </p:txBody>
      </p:sp>
      <p:pic>
        <p:nvPicPr>
          <p:cNvPr id="29" name="Image 9" descr=" "/>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5038680" y="5981700"/>
            <a:ext cx="6833454" cy="6718300"/>
          </a:xfrm>
          <a:prstGeom prst="rect">
            <a:avLst/>
          </a:prstGeom>
        </p:spPr>
      </p:pic>
      <p:pic>
        <p:nvPicPr>
          <p:cNvPr id="30" name="Image 10" descr=" "/>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19382623" y="9220200"/>
            <a:ext cx="1562295" cy="1562100"/>
          </a:xfrm>
          <a:prstGeom prst="rect">
            <a:avLst/>
          </a:prstGeom>
        </p:spPr>
      </p:pic>
      <p:pic>
        <p:nvPicPr>
          <p:cNvPr id="31" name="Image 11" descr=" "/>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16893111" y="7632700"/>
            <a:ext cx="1562295" cy="1562100"/>
          </a:xfrm>
          <a:prstGeom prst="rect">
            <a:avLst/>
          </a:prstGeom>
        </p:spPr>
      </p:pic>
      <p:sp>
        <p:nvSpPr>
          <p:cNvPr id="32" name="Shape 18"/>
          <p:cNvSpPr/>
          <p:nvPr/>
        </p:nvSpPr>
        <p:spPr>
          <a:xfrm>
            <a:off x="20005000" y="9829800"/>
            <a:ext cx="330241" cy="330200"/>
          </a:xfrm>
          <a:prstGeom prst="ellipse">
            <a:avLst/>
          </a:prstGeom>
          <a:solidFill>
            <a:srgbClr val="FFFFFF">
              <a:alpha val="100000"/>
            </a:srgbClr>
          </a:solidFill>
          <a:ln w="50800">
            <a:solidFill>
              <a:srgbClr val="FF5196"/>
            </a:solidFill>
            <a:prstDash val="solid"/>
          </a:ln>
        </p:spPr>
        <p:txBody>
          <a:bodyPr/>
          <a:lstStyle/>
          <a:p>
            <a:endParaRPr lang="en-ID"/>
          </a:p>
        </p:txBody>
      </p:sp>
      <p:graphicFrame>
        <p:nvGraphicFramePr>
          <p:cNvPr id="33" name="Chart 32">
            <a:extLst>
              <a:ext uri="{FF2B5EF4-FFF2-40B4-BE49-F238E27FC236}">
                <a16:creationId xmlns:a16="http://schemas.microsoft.com/office/drawing/2014/main" id="{23CA5CA4-8D5C-48CE-98DB-D486EA6AC7BA}"/>
              </a:ext>
            </a:extLst>
          </p:cNvPr>
          <p:cNvGraphicFramePr/>
          <p:nvPr>
            <p:extLst>
              <p:ext uri="{D42A27DB-BD31-4B8C-83A1-F6EECF244321}">
                <p14:modId xmlns:p14="http://schemas.microsoft.com/office/powerpoint/2010/main" val="1995913575"/>
              </p:ext>
            </p:extLst>
          </p:nvPr>
        </p:nvGraphicFramePr>
        <p:xfrm>
          <a:off x="-1880378" y="8760721"/>
          <a:ext cx="13662578" cy="3153833"/>
        </p:xfrm>
        <a:graphic>
          <a:graphicData uri="http://schemas.openxmlformats.org/drawingml/2006/chart">
            <c:chart xmlns:c="http://schemas.openxmlformats.org/drawingml/2006/chart" xmlns:r="http://schemas.openxmlformats.org/officeDocument/2006/relationships" r:id="rId22"/>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solidFill>
          <a:srgbClr val="FFFFFF"/>
        </a:solidFill>
        <a:effectLst/>
      </p:bgPr>
    </p:bg>
    <p:spTree>
      <p:nvGrpSpPr>
        <p:cNvPr id="1" name=""/>
        <p:cNvGrpSpPr/>
        <p:nvPr/>
      </p:nvGrpSpPr>
      <p:grpSpPr>
        <a:xfrm>
          <a:off x="0" y="0"/>
          <a:ext cx="0" cy="0"/>
          <a:chOff x="0" y="0"/>
          <a:chExt cx="0" cy="0"/>
        </a:xfrm>
      </p:grpSpPr>
      <p:sp>
        <p:nvSpPr>
          <p:cNvPr id="2" name="Text 0"/>
          <p:cNvSpPr/>
          <p:nvPr/>
        </p:nvSpPr>
        <p:spPr>
          <a:xfrm>
            <a:off x="1524191" y="1524000"/>
            <a:ext cx="8078210" cy="2540000"/>
          </a:xfrm>
          <a:prstGeom prst="rect">
            <a:avLst/>
          </a:prstGeom>
          <a:noFill/>
          <a:ln/>
        </p:spPr>
        <p:txBody>
          <a:bodyPr wrap="square" lIns="0" tIns="0" rIns="0" bIns="0" rtlCol="0" anchor="t"/>
          <a:lstStyle/>
          <a:p>
            <a:pPr marL="0" indent="0" algn="l">
              <a:lnSpc>
                <a:spcPts val="6000"/>
              </a:lnSpc>
              <a:buNone/>
            </a:pPr>
            <a:r>
              <a:rPr lang="en-US" sz="6000" kern="0" spc="-240" dirty="0">
                <a:solidFill>
                  <a:srgbClr val="000000">
                    <a:alpha val="100000"/>
                  </a:srgbClr>
                </a:solidFill>
                <a:latin typeface="Inter Regular" pitchFamily="34" charset="0"/>
                <a:ea typeface="Inter Regular" pitchFamily="34" charset="-122"/>
                <a:cs typeface="Inter Regular" pitchFamily="34" charset="-120"/>
              </a:rPr>
              <a:t>Responsible &amp; Sustainable Sourcing Practices </a:t>
            </a:r>
            <a:endParaRPr lang="en-US" sz="6000" dirty="0"/>
          </a:p>
        </p:txBody>
      </p:sp>
      <p:sp>
        <p:nvSpPr>
          <p:cNvPr id="3" name="Text 1"/>
          <p:cNvSpPr/>
          <p:nvPr/>
        </p:nvSpPr>
        <p:spPr>
          <a:xfrm>
            <a:off x="1524191" y="4394200"/>
            <a:ext cx="7917323" cy="1286933"/>
          </a:xfrm>
          <a:prstGeom prst="rect">
            <a:avLst/>
          </a:prstGeom>
          <a:noFill/>
          <a:ln/>
        </p:spPr>
        <p:txBody>
          <a:bodyPr wrap="square" lIns="0" tIns="0" rIns="0" bIns="0" rtlCol="0" anchor="t"/>
          <a:lstStyle/>
          <a:p>
            <a:pPr marL="0" indent="0" algn="l">
              <a:lnSpc>
                <a:spcPts val="2400"/>
              </a:lnSpc>
              <a:buNone/>
            </a:pPr>
            <a:r>
              <a:rPr lang="en-US" sz="1600" kern="0" spc="-32" dirty="0">
                <a:solidFill>
                  <a:srgbClr val="000000">
                    <a:alpha val="100000"/>
                  </a:srgbClr>
                </a:solidFill>
                <a:latin typeface="Inter Regular" pitchFamily="34" charset="0"/>
                <a:ea typeface="Inter Regular" pitchFamily="34" charset="-122"/>
                <a:cs typeface="Inter Regular" pitchFamily="34" charset="-120"/>
              </a:rPr>
              <a:t>This year, audit coverage rose to 78%, focusing on high-impact areas, while local sourcing in manufacturing and service contracts was broadened. Additionally, over 60% of suppliers now possess ethical certifications, showcasing advancements in ESG-aligned procurement.</a:t>
            </a:r>
            <a:endParaRPr lang="en-US" sz="1600" dirty="0"/>
          </a:p>
        </p:txBody>
      </p:sp>
      <p:sp>
        <p:nvSpPr>
          <p:cNvPr id="4" name="Text 2"/>
          <p:cNvSpPr/>
          <p:nvPr/>
        </p:nvSpPr>
        <p:spPr>
          <a:xfrm>
            <a:off x="15025978" y="9144000"/>
            <a:ext cx="7904621" cy="1286933"/>
          </a:xfrm>
          <a:prstGeom prst="rect">
            <a:avLst/>
          </a:prstGeom>
          <a:noFill/>
          <a:ln/>
        </p:spPr>
        <p:txBody>
          <a:bodyPr wrap="square" lIns="0" tIns="0" rIns="0" bIns="0" rtlCol="0" anchor="t"/>
          <a:lstStyle/>
          <a:p>
            <a:pPr marL="0" indent="0" algn="l">
              <a:lnSpc>
                <a:spcPts val="2400"/>
              </a:lnSpc>
              <a:buNone/>
            </a:pPr>
            <a:r>
              <a:rPr lang="en-US" sz="1600" kern="0" spc="-32" dirty="0">
                <a:solidFill>
                  <a:srgbClr val="6D6D6D">
                    <a:alpha val="100000"/>
                  </a:srgbClr>
                </a:solidFill>
                <a:latin typeface="Inter Regular" pitchFamily="34" charset="0"/>
                <a:ea typeface="Inter Regular" pitchFamily="34" charset="-122"/>
                <a:cs typeface="Inter Regular" pitchFamily="34" charset="-120"/>
              </a:rPr>
              <a:t>"Responsible sourcing is about more than just choosing materials; it’s a commitment to the planet and its people. We prioritize sustainability, ethical labor, and a harmonious relationship with nature. Thoughtful sourcing decisions can lead to a healthier environment and a fairer world for future generations."</a:t>
            </a:r>
            <a:endParaRPr lang="en-US" sz="1600" dirty="0"/>
          </a:p>
        </p:txBody>
      </p:sp>
      <p:pic>
        <p:nvPicPr>
          <p:cNvPr id="5" name="Image 0" descr=" "/>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24191" y="8991600"/>
            <a:ext cx="7849581" cy="2794000"/>
          </a:xfrm>
          <a:prstGeom prst="rect">
            <a:avLst/>
          </a:prstGeom>
        </p:spPr>
      </p:pic>
      <p:pic>
        <p:nvPicPr>
          <p:cNvPr id="7" name="Image 2" descr=" "/>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829029" y="9296400"/>
            <a:ext cx="508063" cy="508000"/>
          </a:xfrm>
          <a:prstGeom prst="rect">
            <a:avLst/>
          </a:prstGeom>
        </p:spPr>
      </p:pic>
      <p:pic>
        <p:nvPicPr>
          <p:cNvPr id="9" name="Image 4" descr=" "/>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968746" y="9436100"/>
            <a:ext cx="228629" cy="228600"/>
          </a:xfrm>
          <a:prstGeom prst="rect">
            <a:avLst/>
          </a:prstGeom>
        </p:spPr>
      </p:pic>
      <p:sp>
        <p:nvSpPr>
          <p:cNvPr id="10" name="Shape 3"/>
          <p:cNvSpPr/>
          <p:nvPr/>
        </p:nvSpPr>
        <p:spPr>
          <a:xfrm>
            <a:off x="7620953" y="9321800"/>
            <a:ext cx="1422578" cy="457200"/>
          </a:xfrm>
          <a:prstGeom prst="roundRect">
            <a:avLst>
              <a:gd name="adj" fmla="val 22000"/>
            </a:avLst>
          </a:prstGeom>
          <a:solidFill>
            <a:srgbClr val="FEF1F6">
              <a:alpha val="100000"/>
            </a:srgbClr>
          </a:solidFill>
          <a:ln/>
        </p:spPr>
        <p:txBody>
          <a:bodyPr/>
          <a:lstStyle/>
          <a:p>
            <a:endParaRPr lang="en-ID"/>
          </a:p>
        </p:txBody>
      </p:sp>
      <p:sp>
        <p:nvSpPr>
          <p:cNvPr id="11" name="Text 4"/>
          <p:cNvSpPr/>
          <p:nvPr/>
        </p:nvSpPr>
        <p:spPr>
          <a:xfrm>
            <a:off x="2502213" y="9398000"/>
            <a:ext cx="3662291" cy="372533"/>
          </a:xfrm>
          <a:prstGeom prst="rect">
            <a:avLst/>
          </a:prstGeom>
          <a:noFill/>
          <a:ln/>
        </p:spPr>
        <p:txBody>
          <a:bodyPr wrap="square" lIns="0" tIns="0" rIns="0" bIns="0" rtlCol="0" anchor="t"/>
          <a:lstStyle/>
          <a:p>
            <a:pPr marL="0" indent="0" algn="l">
              <a:lnSpc>
                <a:spcPts val="2400"/>
              </a:lnSpc>
              <a:buNone/>
            </a:pPr>
            <a:r>
              <a:rPr lang="en-US" sz="1600" kern="0" spc="-32" dirty="0">
                <a:solidFill>
                  <a:srgbClr val="000000">
                    <a:alpha val="100000"/>
                  </a:srgbClr>
                </a:solidFill>
                <a:latin typeface="Inter Medium" pitchFamily="34" charset="0"/>
                <a:ea typeface="Inter Medium" pitchFamily="34" charset="-122"/>
                <a:cs typeface="Inter Medium" pitchFamily="34" charset="-120"/>
              </a:rPr>
              <a:t>Suppliers Audited for ESG Compliance</a:t>
            </a:r>
            <a:endParaRPr lang="en-US" sz="1600" dirty="0"/>
          </a:p>
        </p:txBody>
      </p:sp>
      <p:sp>
        <p:nvSpPr>
          <p:cNvPr id="12" name="Text 5"/>
          <p:cNvSpPr/>
          <p:nvPr/>
        </p:nvSpPr>
        <p:spPr>
          <a:xfrm>
            <a:off x="8230629" y="9398000"/>
            <a:ext cx="563104" cy="372533"/>
          </a:xfrm>
          <a:prstGeom prst="rect">
            <a:avLst/>
          </a:prstGeom>
          <a:noFill/>
          <a:ln/>
        </p:spPr>
        <p:txBody>
          <a:bodyPr wrap="square" lIns="0" tIns="0" rIns="0" bIns="0" rtlCol="0" anchor="t"/>
          <a:lstStyle/>
          <a:p>
            <a:pPr marL="0" indent="0" algn="l">
              <a:lnSpc>
                <a:spcPts val="2400"/>
              </a:lnSpc>
              <a:buNone/>
            </a:pPr>
            <a:r>
              <a:rPr lang="en-US" sz="1600" kern="0" spc="-32" dirty="0">
                <a:solidFill>
                  <a:srgbClr val="FF5196">
                    <a:alpha val="100000"/>
                  </a:srgbClr>
                </a:solidFill>
                <a:latin typeface="Inter Regular" pitchFamily="34" charset="0"/>
                <a:ea typeface="Inter Regular" pitchFamily="34" charset="-122"/>
                <a:cs typeface="Inter Regular" pitchFamily="34" charset="-120"/>
              </a:rPr>
              <a:t>2025</a:t>
            </a:r>
            <a:endParaRPr lang="en-US" sz="1600" dirty="0"/>
          </a:p>
        </p:txBody>
      </p:sp>
      <p:sp>
        <p:nvSpPr>
          <p:cNvPr id="13" name="Text 6"/>
          <p:cNvSpPr/>
          <p:nvPr/>
        </p:nvSpPr>
        <p:spPr>
          <a:xfrm>
            <a:off x="1829029" y="10007600"/>
            <a:ext cx="1185482" cy="931333"/>
          </a:xfrm>
          <a:prstGeom prst="rect">
            <a:avLst/>
          </a:prstGeom>
          <a:noFill/>
          <a:ln/>
        </p:spPr>
        <p:txBody>
          <a:bodyPr wrap="square" lIns="0" tIns="0" rIns="0" bIns="0" rtlCol="0" anchor="t"/>
          <a:lstStyle/>
          <a:p>
            <a:pPr marL="0" indent="0" algn="l">
              <a:lnSpc>
                <a:spcPts val="6000"/>
              </a:lnSpc>
              <a:buNone/>
            </a:pPr>
            <a:r>
              <a:rPr lang="en-US" sz="4000" kern="0" spc="-80" dirty="0">
                <a:solidFill>
                  <a:srgbClr val="FF5196">
                    <a:alpha val="100000"/>
                  </a:srgbClr>
                </a:solidFill>
                <a:latin typeface="Inter Medium" pitchFamily="34" charset="0"/>
                <a:ea typeface="Inter Medium" pitchFamily="34" charset="-122"/>
                <a:cs typeface="Inter Medium" pitchFamily="34" charset="-120"/>
              </a:rPr>
              <a:t>78%</a:t>
            </a:r>
            <a:endParaRPr lang="en-US" sz="4000" dirty="0"/>
          </a:p>
        </p:txBody>
      </p:sp>
      <p:pic>
        <p:nvPicPr>
          <p:cNvPr id="15" name="Image 6" descr=" "/>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944843" y="9455150"/>
            <a:ext cx="190524" cy="190500"/>
          </a:xfrm>
          <a:prstGeom prst="rect">
            <a:avLst/>
          </a:prstGeom>
        </p:spPr>
      </p:pic>
      <p:sp>
        <p:nvSpPr>
          <p:cNvPr id="16" name="Shape 7"/>
          <p:cNvSpPr/>
          <p:nvPr/>
        </p:nvSpPr>
        <p:spPr>
          <a:xfrm>
            <a:off x="9005426" y="10871200"/>
            <a:ext cx="63508" cy="63500"/>
          </a:xfrm>
          <a:prstGeom prst="ellipse">
            <a:avLst/>
          </a:prstGeom>
          <a:solidFill>
            <a:srgbClr val="FF5196">
              <a:alpha val="100000"/>
            </a:srgbClr>
          </a:solidFill>
          <a:ln/>
        </p:spPr>
        <p:txBody>
          <a:bodyPr/>
          <a:lstStyle/>
          <a:p>
            <a:endParaRPr lang="en-ID"/>
          </a:p>
        </p:txBody>
      </p:sp>
      <p:pic>
        <p:nvPicPr>
          <p:cNvPr id="17" name="Image 7" descr=" "/>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829029" y="10725150"/>
            <a:ext cx="7170046" cy="12700"/>
          </a:xfrm>
          <a:prstGeom prst="rect">
            <a:avLst/>
          </a:prstGeom>
        </p:spPr>
      </p:pic>
      <p:pic>
        <p:nvPicPr>
          <p:cNvPr id="18" name="Image 8" descr=" "/>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890111" y="10502900"/>
            <a:ext cx="1041530" cy="457200"/>
          </a:xfrm>
          <a:prstGeom prst="rect">
            <a:avLst/>
          </a:prstGeom>
        </p:spPr>
      </p:pic>
      <p:sp>
        <p:nvSpPr>
          <p:cNvPr id="19" name="Text 8"/>
          <p:cNvSpPr/>
          <p:nvPr/>
        </p:nvSpPr>
        <p:spPr>
          <a:xfrm>
            <a:off x="5106038" y="10579100"/>
            <a:ext cx="677418" cy="372533"/>
          </a:xfrm>
          <a:prstGeom prst="rect">
            <a:avLst/>
          </a:prstGeom>
          <a:noFill/>
          <a:ln/>
        </p:spPr>
        <p:txBody>
          <a:bodyPr wrap="square" lIns="0" tIns="0" rIns="0" bIns="0" rtlCol="0" anchor="t"/>
          <a:lstStyle/>
          <a:p>
            <a:pPr marL="0" indent="0" algn="l">
              <a:lnSpc>
                <a:spcPts val="2400"/>
              </a:lnSpc>
              <a:buNone/>
            </a:pPr>
            <a:r>
              <a:rPr lang="en-US" sz="1600" kern="0" spc="-32" dirty="0">
                <a:solidFill>
                  <a:srgbClr val="6D6D6D">
                    <a:alpha val="100000"/>
                  </a:srgbClr>
                </a:solidFill>
                <a:latin typeface="Inter Regular" pitchFamily="34" charset="0"/>
                <a:ea typeface="Inter Regular" pitchFamily="34" charset="-122"/>
                <a:cs typeface="Inter Regular" pitchFamily="34" charset="-120"/>
              </a:rPr>
              <a:t>Target</a:t>
            </a:r>
            <a:endParaRPr lang="en-US" sz="1600" dirty="0"/>
          </a:p>
        </p:txBody>
      </p:sp>
      <p:pic>
        <p:nvPicPr>
          <p:cNvPr id="20" name="Image 9" descr=" "/>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829029" y="6680200"/>
            <a:ext cx="508063" cy="508000"/>
          </a:xfrm>
          <a:prstGeom prst="rect">
            <a:avLst/>
          </a:prstGeom>
        </p:spPr>
      </p:pic>
      <p:pic>
        <p:nvPicPr>
          <p:cNvPr id="21" name="Image 10" descr=" "/>
          <p:cNvPicPr>
            <a:picLocks noChangeAspect="1"/>
          </p:cNvPicPr>
          <p:nvPr/>
        </p:nvPicPr>
        <p:blipFill>
          <a:blip r:embed="rId15">
            <a:extLst>
              <a:ext uri="{96DAC541-7B7A-43D3-8B79-37D633B846F1}">
                <asvg:svgBlip xmlns:asvg="http://schemas.microsoft.com/office/drawing/2016/SVG/main" r:embed="rId17"/>
              </a:ext>
            </a:extLst>
          </a:blip>
          <a:stretch>
            <a:fillRect/>
          </a:stretch>
        </p:blipFill>
        <p:spPr>
          <a:xfrm>
            <a:off x="5830029" y="6680200"/>
            <a:ext cx="508063" cy="508000"/>
          </a:xfrm>
          <a:prstGeom prst="rect">
            <a:avLst/>
          </a:prstGeom>
        </p:spPr>
      </p:pic>
      <p:sp>
        <p:nvSpPr>
          <p:cNvPr id="22" name="Text 9"/>
          <p:cNvSpPr/>
          <p:nvPr/>
        </p:nvSpPr>
        <p:spPr>
          <a:xfrm>
            <a:off x="3480235" y="7315200"/>
            <a:ext cx="1655440" cy="677333"/>
          </a:xfrm>
          <a:prstGeom prst="rect">
            <a:avLst/>
          </a:prstGeom>
          <a:noFill/>
          <a:ln/>
        </p:spPr>
        <p:txBody>
          <a:bodyPr wrap="square" lIns="0" tIns="0" rIns="0" bIns="0" rtlCol="0" anchor="t"/>
          <a:lstStyle/>
          <a:p>
            <a:pPr marL="0" indent="0" algn="l">
              <a:lnSpc>
                <a:spcPts val="2400"/>
              </a:lnSpc>
              <a:buNone/>
            </a:pPr>
            <a:r>
              <a:rPr lang="en-US" sz="1600" kern="0" spc="-32" dirty="0">
                <a:solidFill>
                  <a:srgbClr val="000000">
                    <a:alpha val="100000"/>
                  </a:srgbClr>
                </a:solidFill>
                <a:latin typeface="Inter Regular" pitchFamily="34" charset="0"/>
                <a:ea typeface="Inter Regular" pitchFamily="34" charset="-122"/>
                <a:cs typeface="Inter Regular" pitchFamily="34" charset="-120"/>
              </a:rPr>
              <a:t>Ethical Certified Suppliers</a:t>
            </a:r>
            <a:endParaRPr lang="en-US" sz="1600" dirty="0"/>
          </a:p>
        </p:txBody>
      </p:sp>
      <p:sp>
        <p:nvSpPr>
          <p:cNvPr id="23" name="Text 10"/>
          <p:cNvSpPr/>
          <p:nvPr/>
        </p:nvSpPr>
        <p:spPr>
          <a:xfrm>
            <a:off x="7481235" y="7315200"/>
            <a:ext cx="1655440" cy="677333"/>
          </a:xfrm>
          <a:prstGeom prst="rect">
            <a:avLst/>
          </a:prstGeom>
          <a:noFill/>
          <a:ln/>
        </p:spPr>
        <p:txBody>
          <a:bodyPr wrap="square" lIns="0" tIns="0" rIns="0" bIns="0" rtlCol="0" anchor="t"/>
          <a:lstStyle/>
          <a:p>
            <a:pPr marL="0" indent="0" algn="l">
              <a:lnSpc>
                <a:spcPts val="2400"/>
              </a:lnSpc>
              <a:buNone/>
            </a:pPr>
            <a:r>
              <a:rPr lang="en-US" sz="1600" kern="0" spc="-32" dirty="0">
                <a:solidFill>
                  <a:srgbClr val="000000">
                    <a:alpha val="100000"/>
                  </a:srgbClr>
                </a:solidFill>
                <a:latin typeface="Inter Regular" pitchFamily="34" charset="0"/>
                <a:ea typeface="Inter Regular" pitchFamily="34" charset="-122"/>
                <a:cs typeface="Inter Regular" pitchFamily="34" charset="-120"/>
              </a:rPr>
              <a:t>Ethical Certified Suppliers</a:t>
            </a:r>
            <a:endParaRPr lang="en-US" sz="1600" dirty="0"/>
          </a:p>
        </p:txBody>
      </p:sp>
      <p:sp>
        <p:nvSpPr>
          <p:cNvPr id="24" name="Text 11"/>
          <p:cNvSpPr/>
          <p:nvPr/>
        </p:nvSpPr>
        <p:spPr>
          <a:xfrm>
            <a:off x="2502213" y="6769100"/>
            <a:ext cx="1655440" cy="372533"/>
          </a:xfrm>
          <a:prstGeom prst="rect">
            <a:avLst/>
          </a:prstGeom>
          <a:noFill/>
          <a:ln/>
        </p:spPr>
        <p:txBody>
          <a:bodyPr wrap="square" lIns="0" tIns="0" rIns="0" bIns="0" rtlCol="0" anchor="t"/>
          <a:lstStyle/>
          <a:p>
            <a:pPr marL="0" indent="0" algn="l">
              <a:lnSpc>
                <a:spcPts val="2400"/>
              </a:lnSpc>
              <a:buNone/>
            </a:pPr>
            <a:r>
              <a:rPr lang="en-US" sz="1600" kern="0" spc="-32" dirty="0">
                <a:solidFill>
                  <a:srgbClr val="000000">
                    <a:alpha val="100000"/>
                  </a:srgbClr>
                </a:solidFill>
                <a:latin typeface="Inter Regular" pitchFamily="34" charset="0"/>
                <a:ea typeface="Inter Regular" pitchFamily="34" charset="-122"/>
                <a:cs typeface="Inter Regular" pitchFamily="34" charset="-120"/>
              </a:rPr>
              <a:t>2024</a:t>
            </a:r>
            <a:endParaRPr lang="en-US" sz="1600" dirty="0"/>
          </a:p>
        </p:txBody>
      </p:sp>
      <p:sp>
        <p:nvSpPr>
          <p:cNvPr id="25" name="Text 12"/>
          <p:cNvSpPr/>
          <p:nvPr/>
        </p:nvSpPr>
        <p:spPr>
          <a:xfrm>
            <a:off x="6503213" y="6769100"/>
            <a:ext cx="1655440" cy="372533"/>
          </a:xfrm>
          <a:prstGeom prst="rect">
            <a:avLst/>
          </a:prstGeom>
          <a:noFill/>
          <a:ln/>
        </p:spPr>
        <p:txBody>
          <a:bodyPr wrap="square" lIns="0" tIns="0" rIns="0" bIns="0" rtlCol="0" anchor="t"/>
          <a:lstStyle/>
          <a:p>
            <a:pPr marL="0" indent="0" algn="l">
              <a:lnSpc>
                <a:spcPts val="2400"/>
              </a:lnSpc>
              <a:buNone/>
            </a:pPr>
            <a:r>
              <a:rPr lang="en-US" sz="1600" kern="0" spc="-32" dirty="0">
                <a:solidFill>
                  <a:srgbClr val="000000">
                    <a:alpha val="100000"/>
                  </a:srgbClr>
                </a:solidFill>
                <a:latin typeface="Inter Regular" pitchFamily="34" charset="0"/>
                <a:ea typeface="Inter Regular" pitchFamily="34" charset="-122"/>
                <a:cs typeface="Inter Regular" pitchFamily="34" charset="-120"/>
              </a:rPr>
              <a:t>2025</a:t>
            </a:r>
            <a:endParaRPr lang="en-US" sz="1600" dirty="0"/>
          </a:p>
        </p:txBody>
      </p:sp>
      <p:sp>
        <p:nvSpPr>
          <p:cNvPr id="26" name="Text 13"/>
          <p:cNvSpPr/>
          <p:nvPr/>
        </p:nvSpPr>
        <p:spPr>
          <a:xfrm>
            <a:off x="3670759" y="7924800"/>
            <a:ext cx="677418" cy="372533"/>
          </a:xfrm>
          <a:prstGeom prst="rect">
            <a:avLst/>
          </a:prstGeom>
          <a:noFill/>
          <a:ln/>
        </p:spPr>
        <p:txBody>
          <a:bodyPr wrap="square" lIns="0" tIns="0" rIns="0" bIns="0" rtlCol="0" anchor="t"/>
          <a:lstStyle/>
          <a:p>
            <a:pPr marL="0" indent="0" algn="l">
              <a:lnSpc>
                <a:spcPts val="2400"/>
              </a:lnSpc>
              <a:buNone/>
            </a:pPr>
            <a:r>
              <a:rPr lang="en-US" sz="1600" kern="0" spc="-32" dirty="0">
                <a:solidFill>
                  <a:srgbClr val="FF4D4D">
                    <a:alpha val="100000"/>
                  </a:srgbClr>
                </a:solidFill>
                <a:latin typeface="Inter Regular" pitchFamily="34" charset="0"/>
                <a:ea typeface="Inter Regular" pitchFamily="34" charset="-122"/>
                <a:cs typeface="Inter Regular" pitchFamily="34" charset="-120"/>
              </a:rPr>
              <a:t>Target</a:t>
            </a:r>
            <a:endParaRPr lang="en-US" sz="1600" dirty="0"/>
          </a:p>
        </p:txBody>
      </p:sp>
      <p:sp>
        <p:nvSpPr>
          <p:cNvPr id="27" name="Text 14"/>
          <p:cNvSpPr/>
          <p:nvPr/>
        </p:nvSpPr>
        <p:spPr>
          <a:xfrm>
            <a:off x="7671759" y="7924800"/>
            <a:ext cx="677418" cy="372533"/>
          </a:xfrm>
          <a:prstGeom prst="rect">
            <a:avLst/>
          </a:prstGeom>
          <a:noFill/>
          <a:ln/>
        </p:spPr>
        <p:txBody>
          <a:bodyPr wrap="square" lIns="0" tIns="0" rIns="0" bIns="0" rtlCol="0" anchor="t"/>
          <a:lstStyle/>
          <a:p>
            <a:pPr marL="0" indent="0" algn="l">
              <a:lnSpc>
                <a:spcPts val="2400"/>
              </a:lnSpc>
              <a:buNone/>
            </a:pPr>
            <a:r>
              <a:rPr lang="en-US" sz="1600" kern="0" spc="-32" dirty="0">
                <a:solidFill>
                  <a:srgbClr val="FF4D4D">
                    <a:alpha val="100000"/>
                  </a:srgbClr>
                </a:solidFill>
                <a:latin typeface="Inter Regular" pitchFamily="34" charset="0"/>
                <a:ea typeface="Inter Regular" pitchFamily="34" charset="-122"/>
                <a:cs typeface="Inter Regular" pitchFamily="34" charset="-120"/>
              </a:rPr>
              <a:t>Target</a:t>
            </a:r>
            <a:endParaRPr lang="en-US" sz="1600" dirty="0"/>
          </a:p>
        </p:txBody>
      </p:sp>
      <p:sp>
        <p:nvSpPr>
          <p:cNvPr id="28" name="Text 15"/>
          <p:cNvSpPr/>
          <p:nvPr/>
        </p:nvSpPr>
        <p:spPr>
          <a:xfrm>
            <a:off x="1829029" y="7353300"/>
            <a:ext cx="1638505" cy="1092200"/>
          </a:xfrm>
          <a:prstGeom prst="rect">
            <a:avLst/>
          </a:prstGeom>
          <a:noFill/>
          <a:ln/>
        </p:spPr>
        <p:txBody>
          <a:bodyPr wrap="square" lIns="0" tIns="0" rIns="0" bIns="0" rtlCol="0" anchor="t"/>
          <a:lstStyle/>
          <a:p>
            <a:pPr marL="0" indent="0" algn="l">
              <a:lnSpc>
                <a:spcPts val="6600"/>
              </a:lnSpc>
              <a:buNone/>
            </a:pPr>
            <a:r>
              <a:rPr lang="en-US" sz="6000" kern="0" spc="-240" dirty="0">
                <a:solidFill>
                  <a:srgbClr val="000000">
                    <a:alpha val="100000"/>
                  </a:srgbClr>
                </a:solidFill>
                <a:latin typeface="Inter Regular" pitchFamily="34" charset="0"/>
                <a:ea typeface="Inter Regular" pitchFamily="34" charset="-122"/>
                <a:cs typeface="Inter Regular" pitchFamily="34" charset="-120"/>
              </a:rPr>
              <a:t>51%</a:t>
            </a:r>
            <a:endParaRPr lang="en-US" sz="6000" dirty="0"/>
          </a:p>
        </p:txBody>
      </p:sp>
      <p:sp>
        <p:nvSpPr>
          <p:cNvPr id="29" name="Text 16"/>
          <p:cNvSpPr/>
          <p:nvPr/>
        </p:nvSpPr>
        <p:spPr>
          <a:xfrm>
            <a:off x="5830029" y="7353300"/>
            <a:ext cx="1752819" cy="1092200"/>
          </a:xfrm>
          <a:prstGeom prst="rect">
            <a:avLst/>
          </a:prstGeom>
          <a:noFill/>
          <a:ln/>
        </p:spPr>
        <p:txBody>
          <a:bodyPr wrap="square" lIns="0" tIns="0" rIns="0" bIns="0" rtlCol="0" anchor="t"/>
          <a:lstStyle/>
          <a:p>
            <a:pPr marL="0" indent="0" algn="l">
              <a:lnSpc>
                <a:spcPts val="6600"/>
              </a:lnSpc>
              <a:buNone/>
            </a:pPr>
            <a:r>
              <a:rPr lang="en-US" sz="6000" kern="0" spc="-240" dirty="0">
                <a:solidFill>
                  <a:srgbClr val="000000">
                    <a:alpha val="100000"/>
                  </a:srgbClr>
                </a:solidFill>
                <a:latin typeface="Inter Regular" pitchFamily="34" charset="0"/>
                <a:ea typeface="Inter Regular" pitchFamily="34" charset="-122"/>
                <a:cs typeface="Inter Regular" pitchFamily="34" charset="-120"/>
              </a:rPr>
              <a:t>62%</a:t>
            </a:r>
            <a:endParaRPr lang="en-US" sz="6000" dirty="0"/>
          </a:p>
        </p:txBody>
      </p:sp>
      <p:pic>
        <p:nvPicPr>
          <p:cNvPr id="31" name="Image 12" descr=" "/>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3470324" y="8003118"/>
            <a:ext cx="146837" cy="161637"/>
          </a:xfrm>
          <a:prstGeom prst="rect">
            <a:avLst/>
          </a:prstGeom>
        </p:spPr>
      </p:pic>
      <p:pic>
        <p:nvPicPr>
          <p:cNvPr id="33" name="Image 14" descr=" "/>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7471324" y="8003118"/>
            <a:ext cx="146837" cy="161637"/>
          </a:xfrm>
          <a:prstGeom prst="rect">
            <a:avLst/>
          </a:prstGeom>
        </p:spPr>
      </p:pic>
      <p:pic>
        <p:nvPicPr>
          <p:cNvPr id="35" name="Image 16" descr=" "/>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1969648" y="6811829"/>
            <a:ext cx="226824" cy="244742"/>
          </a:xfrm>
          <a:prstGeom prst="rect">
            <a:avLst/>
          </a:prstGeom>
        </p:spPr>
      </p:pic>
      <p:pic>
        <p:nvPicPr>
          <p:cNvPr id="36" name="Image 17" descr=" "/>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1990289" y="6872046"/>
            <a:ext cx="185556" cy="64061"/>
          </a:xfrm>
          <a:prstGeom prst="rect">
            <a:avLst/>
          </a:prstGeom>
        </p:spPr>
      </p:pic>
      <p:pic>
        <p:nvPicPr>
          <p:cNvPr id="37" name="Image 18" descr=" "/>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2070359" y="6926935"/>
            <a:ext cx="25403" cy="116117"/>
          </a:xfrm>
          <a:prstGeom prst="rect">
            <a:avLst/>
          </a:prstGeom>
        </p:spPr>
      </p:pic>
      <p:pic>
        <p:nvPicPr>
          <p:cNvPr id="39" name="Image 20" descr=" "/>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5970649" y="6811829"/>
            <a:ext cx="226824" cy="244742"/>
          </a:xfrm>
          <a:prstGeom prst="rect">
            <a:avLst/>
          </a:prstGeom>
        </p:spPr>
      </p:pic>
      <p:pic>
        <p:nvPicPr>
          <p:cNvPr id="40" name="Image 21" descr=" "/>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5991289" y="6872046"/>
            <a:ext cx="185556" cy="64061"/>
          </a:xfrm>
          <a:prstGeom prst="rect">
            <a:avLst/>
          </a:prstGeom>
        </p:spPr>
      </p:pic>
      <p:pic>
        <p:nvPicPr>
          <p:cNvPr id="41" name="Image 22" descr=" "/>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6071359" y="6926935"/>
            <a:ext cx="25403" cy="116117"/>
          </a:xfrm>
          <a:prstGeom prst="rect">
            <a:avLst/>
          </a:prstGeom>
        </p:spPr>
      </p:pic>
      <p:pic>
        <p:nvPicPr>
          <p:cNvPr id="42" name="Image 23" descr=" "/>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1524191" y="6369050"/>
            <a:ext cx="7849581" cy="12700"/>
          </a:xfrm>
          <a:prstGeom prst="rect">
            <a:avLst/>
          </a:prstGeom>
        </p:spPr>
      </p:pic>
      <p:pic>
        <p:nvPicPr>
          <p:cNvPr id="43" name="Image 24" descr=" "/>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5328316" y="6680200"/>
            <a:ext cx="12702" cy="1625600"/>
          </a:xfrm>
          <a:prstGeom prst="rect">
            <a:avLst/>
          </a:prstGeom>
        </p:spPr>
      </p:pic>
      <p:pic>
        <p:nvPicPr>
          <p:cNvPr id="44" name="Image 25" descr=" "/>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12187173" y="4038600"/>
            <a:ext cx="12702" cy="7112000"/>
          </a:xfrm>
          <a:prstGeom prst="rect">
            <a:avLst/>
          </a:prstGeom>
        </p:spPr>
      </p:pic>
      <p:pic>
        <p:nvPicPr>
          <p:cNvPr id="45" name="Image 26" descr=" "/>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15025978" y="4013200"/>
            <a:ext cx="7608251" cy="1168400"/>
          </a:xfrm>
          <a:prstGeom prst="rect">
            <a:avLst/>
          </a:prstGeom>
        </p:spPr>
      </p:pic>
      <p:pic>
        <p:nvPicPr>
          <p:cNvPr id="46" name="Image 27" descr=" "/>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15534042" y="4445000"/>
            <a:ext cx="304838" cy="304800"/>
          </a:xfrm>
          <a:prstGeom prst="rect">
            <a:avLst/>
          </a:prstGeom>
        </p:spPr>
      </p:pic>
      <p:pic>
        <p:nvPicPr>
          <p:cNvPr id="48" name="Image 29" descr=" "/>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15619777" y="4511675"/>
            <a:ext cx="133367" cy="176476"/>
          </a:xfrm>
          <a:prstGeom prst="rect">
            <a:avLst/>
          </a:prstGeom>
        </p:spPr>
      </p:pic>
      <p:pic>
        <p:nvPicPr>
          <p:cNvPr id="49" name="Image 30" descr=" "/>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15652663" y="4627584"/>
            <a:ext cx="67598" cy="26098"/>
          </a:xfrm>
          <a:prstGeom prst="rect">
            <a:avLst/>
          </a:prstGeom>
        </p:spPr>
      </p:pic>
      <p:sp>
        <p:nvSpPr>
          <p:cNvPr id="50" name="Text 17"/>
          <p:cNvSpPr/>
          <p:nvPr/>
        </p:nvSpPr>
        <p:spPr>
          <a:xfrm>
            <a:off x="16054807" y="4445000"/>
            <a:ext cx="6139101" cy="372533"/>
          </a:xfrm>
          <a:prstGeom prst="rect">
            <a:avLst/>
          </a:prstGeom>
          <a:noFill/>
          <a:ln/>
        </p:spPr>
        <p:txBody>
          <a:bodyPr wrap="square" lIns="0" tIns="0" rIns="0" bIns="0" rtlCol="0" anchor="t"/>
          <a:lstStyle/>
          <a:p>
            <a:pPr marL="0" indent="0" algn="l">
              <a:lnSpc>
                <a:spcPts val="2400"/>
              </a:lnSpc>
              <a:buNone/>
            </a:pPr>
            <a:r>
              <a:rPr lang="en-US" sz="1600" kern="0" spc="-32" dirty="0">
                <a:solidFill>
                  <a:srgbClr val="000000">
                    <a:alpha val="100000"/>
                  </a:srgbClr>
                </a:solidFill>
                <a:latin typeface="Inter Regular" pitchFamily="34" charset="0"/>
                <a:ea typeface="Inter Regular" pitchFamily="34" charset="-122"/>
                <a:cs typeface="Inter Regular" pitchFamily="34" charset="-120"/>
              </a:rPr>
              <a:t>Achieve 90% supplier audit coverage by end of 2025</a:t>
            </a:r>
            <a:endParaRPr lang="en-US" sz="1600" dirty="0"/>
          </a:p>
        </p:txBody>
      </p:sp>
      <p:pic>
        <p:nvPicPr>
          <p:cNvPr id="51" name="Image 31" descr=" "/>
          <p:cNvPicPr>
            <a:picLocks noChangeAspect="1"/>
          </p:cNvPicPr>
          <p:nvPr/>
        </p:nvPicPr>
        <p:blipFill>
          <a:blip r:embed="rId40">
            <a:extLst>
              <a:ext uri="{96DAC541-7B7A-43D3-8B79-37D633B846F1}">
                <asvg:svgBlip xmlns:asvg="http://schemas.microsoft.com/office/drawing/2016/SVG/main" r:embed="rId41"/>
              </a:ext>
            </a:extLst>
          </a:blip>
          <a:stretch>
            <a:fillRect/>
          </a:stretch>
        </p:blipFill>
        <p:spPr>
          <a:xfrm>
            <a:off x="15025978" y="5435600"/>
            <a:ext cx="7608251" cy="1168400"/>
          </a:xfrm>
          <a:prstGeom prst="rect">
            <a:avLst/>
          </a:prstGeom>
        </p:spPr>
      </p:pic>
      <p:sp>
        <p:nvSpPr>
          <p:cNvPr id="52" name="Text 18"/>
          <p:cNvSpPr/>
          <p:nvPr/>
        </p:nvSpPr>
        <p:spPr>
          <a:xfrm>
            <a:off x="16054807" y="5867400"/>
            <a:ext cx="6139101" cy="372533"/>
          </a:xfrm>
          <a:prstGeom prst="rect">
            <a:avLst/>
          </a:prstGeom>
          <a:noFill/>
          <a:ln/>
        </p:spPr>
        <p:txBody>
          <a:bodyPr wrap="square" lIns="0" tIns="0" rIns="0" bIns="0" rtlCol="0" anchor="t"/>
          <a:lstStyle/>
          <a:p>
            <a:pPr marL="0" indent="0" algn="l">
              <a:lnSpc>
                <a:spcPts val="2400"/>
              </a:lnSpc>
              <a:buNone/>
            </a:pPr>
            <a:r>
              <a:rPr lang="en-US" sz="1600" kern="0" spc="-32" dirty="0">
                <a:solidFill>
                  <a:srgbClr val="6D6D6D">
                    <a:alpha val="100000"/>
                  </a:srgbClr>
                </a:solidFill>
                <a:latin typeface="Inter Regular" pitchFamily="34" charset="0"/>
                <a:ea typeface="Inter Regular" pitchFamily="34" charset="-122"/>
                <a:cs typeface="Inter Regular" pitchFamily="34" charset="-120"/>
              </a:rPr>
              <a:t>Expand local vendor partnerships in logistics and packaging</a:t>
            </a:r>
            <a:endParaRPr lang="en-US" sz="1600" dirty="0"/>
          </a:p>
        </p:txBody>
      </p:sp>
      <p:pic>
        <p:nvPicPr>
          <p:cNvPr id="53" name="Image 32" descr=" "/>
          <p:cNvPicPr>
            <a:picLocks noChangeAspect="1"/>
          </p:cNvPicPr>
          <p:nvPr/>
        </p:nvPicPr>
        <p:blipFill>
          <a:blip r:embed="rId42">
            <a:extLst>
              <a:ext uri="{96DAC541-7B7A-43D3-8B79-37D633B846F1}">
                <asvg:svgBlip xmlns:asvg="http://schemas.microsoft.com/office/drawing/2016/SVG/main" r:embed="rId43"/>
              </a:ext>
            </a:extLst>
          </a:blip>
          <a:stretch>
            <a:fillRect/>
          </a:stretch>
        </p:blipFill>
        <p:spPr>
          <a:xfrm>
            <a:off x="15534042" y="5867400"/>
            <a:ext cx="304838" cy="304800"/>
          </a:xfrm>
          <a:prstGeom prst="rect">
            <a:avLst/>
          </a:prstGeom>
        </p:spPr>
      </p:pic>
      <p:pic>
        <p:nvPicPr>
          <p:cNvPr id="55" name="Image 34" descr=" "/>
          <p:cNvPicPr>
            <a:picLocks noChangeAspect="1"/>
          </p:cNvPicPr>
          <p:nvPr/>
        </p:nvPicPr>
        <p:blipFill>
          <a:blip r:embed="rId44">
            <a:extLst>
              <a:ext uri="{96DAC541-7B7A-43D3-8B79-37D633B846F1}">
                <asvg:svgBlip xmlns:asvg="http://schemas.microsoft.com/office/drawing/2016/SVG/main" r:embed="rId45"/>
              </a:ext>
            </a:extLst>
          </a:blip>
          <a:stretch>
            <a:fillRect/>
          </a:stretch>
        </p:blipFill>
        <p:spPr>
          <a:xfrm>
            <a:off x="15610251" y="5924550"/>
            <a:ext cx="152419" cy="190500"/>
          </a:xfrm>
          <a:prstGeom prst="rect">
            <a:avLst/>
          </a:prstGeom>
        </p:spPr>
      </p:pic>
      <p:pic>
        <p:nvPicPr>
          <p:cNvPr id="56" name="Image 35" descr=" "/>
          <p:cNvPicPr>
            <a:picLocks noChangeAspect="1"/>
          </p:cNvPicPr>
          <p:nvPr/>
        </p:nvPicPr>
        <p:blipFill>
          <a:blip r:embed="rId46">
            <a:extLst>
              <a:ext uri="{96DAC541-7B7A-43D3-8B79-37D633B846F1}">
                <asvg:svgBlip xmlns:asvg="http://schemas.microsoft.com/office/drawing/2016/SVG/main" r:embed="rId47"/>
              </a:ext>
            </a:extLst>
          </a:blip>
          <a:stretch>
            <a:fillRect/>
          </a:stretch>
        </p:blipFill>
        <p:spPr>
          <a:xfrm>
            <a:off x="15025978" y="6858000"/>
            <a:ext cx="7608251" cy="1447800"/>
          </a:xfrm>
          <a:prstGeom prst="rect">
            <a:avLst/>
          </a:prstGeom>
        </p:spPr>
      </p:pic>
      <p:sp>
        <p:nvSpPr>
          <p:cNvPr id="57" name="Text 19"/>
          <p:cNvSpPr/>
          <p:nvPr/>
        </p:nvSpPr>
        <p:spPr>
          <a:xfrm>
            <a:off x="16054807" y="7289800"/>
            <a:ext cx="6139101" cy="677333"/>
          </a:xfrm>
          <a:prstGeom prst="rect">
            <a:avLst/>
          </a:prstGeom>
          <a:noFill/>
          <a:ln/>
        </p:spPr>
        <p:txBody>
          <a:bodyPr wrap="square" lIns="0" tIns="0" rIns="0" bIns="0" rtlCol="0" anchor="t"/>
          <a:lstStyle/>
          <a:p>
            <a:pPr marL="0" indent="0" algn="l">
              <a:lnSpc>
                <a:spcPts val="2400"/>
              </a:lnSpc>
              <a:buNone/>
            </a:pPr>
            <a:r>
              <a:rPr lang="en-US" sz="1600" kern="0" spc="-32" dirty="0">
                <a:solidFill>
                  <a:srgbClr val="6D6D6D">
                    <a:alpha val="100000"/>
                  </a:srgbClr>
                </a:solidFill>
                <a:latin typeface="Inter Regular" pitchFamily="34" charset="0"/>
                <a:ea typeface="Inter Regular" pitchFamily="34" charset="-122"/>
                <a:cs typeface="Inter Regular" pitchFamily="34" charset="-120"/>
              </a:rPr>
              <a:t>Require at least one recognized sustainability certification from all Tier 1 suppliers by 2026</a:t>
            </a:r>
            <a:endParaRPr lang="en-US" sz="1600" dirty="0"/>
          </a:p>
        </p:txBody>
      </p:sp>
      <p:pic>
        <p:nvPicPr>
          <p:cNvPr id="58" name="Image 36" descr=" "/>
          <p:cNvPicPr>
            <a:picLocks noChangeAspect="1"/>
          </p:cNvPicPr>
          <p:nvPr/>
        </p:nvPicPr>
        <p:blipFill>
          <a:blip r:embed="rId42">
            <a:extLst>
              <a:ext uri="{96DAC541-7B7A-43D3-8B79-37D633B846F1}">
                <asvg:svgBlip xmlns:asvg="http://schemas.microsoft.com/office/drawing/2016/SVG/main" r:embed="rId48"/>
              </a:ext>
            </a:extLst>
          </a:blip>
          <a:stretch>
            <a:fillRect/>
          </a:stretch>
        </p:blipFill>
        <p:spPr>
          <a:xfrm>
            <a:off x="15534042" y="7442200"/>
            <a:ext cx="304838" cy="304800"/>
          </a:xfrm>
          <a:prstGeom prst="rect">
            <a:avLst/>
          </a:prstGeom>
        </p:spPr>
      </p:pic>
      <p:pic>
        <p:nvPicPr>
          <p:cNvPr id="60" name="Image 38" descr=" "/>
          <p:cNvPicPr>
            <a:picLocks noChangeAspect="1"/>
          </p:cNvPicPr>
          <p:nvPr/>
        </p:nvPicPr>
        <p:blipFill>
          <a:blip r:embed="rId49">
            <a:extLst>
              <a:ext uri="{96DAC541-7B7A-43D3-8B79-37D633B846F1}">
                <asvg:svgBlip xmlns:asvg="http://schemas.microsoft.com/office/drawing/2016/SVG/main" r:embed="rId50"/>
              </a:ext>
            </a:extLst>
          </a:blip>
          <a:stretch>
            <a:fillRect/>
          </a:stretch>
        </p:blipFill>
        <p:spPr>
          <a:xfrm>
            <a:off x="15591199" y="7499350"/>
            <a:ext cx="190524" cy="190500"/>
          </a:xfrm>
          <a:prstGeom prst="rect">
            <a:avLst/>
          </a:prstGeom>
        </p:spPr>
      </p:pic>
      <p:pic>
        <p:nvPicPr>
          <p:cNvPr id="61" name="Image 39" descr=" "/>
          <p:cNvPicPr>
            <a:picLocks noChangeAspect="1"/>
          </p:cNvPicPr>
          <p:nvPr/>
        </p:nvPicPr>
        <p:blipFill>
          <a:blip r:embed="rId51">
            <a:extLst>
              <a:ext uri="{96DAC541-7B7A-43D3-8B79-37D633B846F1}">
                <asvg:svgBlip xmlns:asvg="http://schemas.microsoft.com/office/drawing/2016/SVG/main" r:embed="rId52"/>
              </a:ext>
            </a:extLst>
          </a:blip>
          <a:stretch>
            <a:fillRect/>
          </a:stretch>
        </p:blipFill>
        <p:spPr>
          <a:xfrm>
            <a:off x="15629303" y="7546975"/>
            <a:ext cx="152419" cy="76200"/>
          </a:xfrm>
          <a:prstGeom prst="rect">
            <a:avLst/>
          </a:prstGeom>
        </p:spPr>
      </p:pic>
      <p:pic>
        <p:nvPicPr>
          <p:cNvPr id="62" name="Image 40" descr=" "/>
          <p:cNvPicPr>
            <a:picLocks noChangeAspect="1"/>
          </p:cNvPicPr>
          <p:nvPr/>
        </p:nvPicPr>
        <p:blipFill>
          <a:blip r:embed="rId53">
            <a:extLst>
              <a:ext uri="{96DAC541-7B7A-43D3-8B79-37D633B846F1}">
                <asvg:svgBlip xmlns:asvg="http://schemas.microsoft.com/office/drawing/2016/SVG/main" r:embed="rId54"/>
              </a:ext>
            </a:extLst>
          </a:blip>
          <a:stretch>
            <a:fillRect/>
          </a:stretch>
        </p:blipFill>
        <p:spPr>
          <a:xfrm>
            <a:off x="15734092" y="7546975"/>
            <a:ext cx="47631" cy="47625"/>
          </a:xfrm>
          <a:prstGeom prst="rect">
            <a:avLst/>
          </a:prstGeom>
        </p:spPr>
      </p:pic>
      <p:graphicFrame>
        <p:nvGraphicFramePr>
          <p:cNvPr id="64" name="Chart 63">
            <a:extLst>
              <a:ext uri="{FF2B5EF4-FFF2-40B4-BE49-F238E27FC236}">
                <a16:creationId xmlns:a16="http://schemas.microsoft.com/office/drawing/2014/main" id="{94F49BC9-B382-4F15-8AEC-9BDFC4014477}"/>
              </a:ext>
            </a:extLst>
          </p:cNvPr>
          <p:cNvGraphicFramePr/>
          <p:nvPr>
            <p:extLst>
              <p:ext uri="{D42A27DB-BD31-4B8C-83A1-F6EECF244321}">
                <p14:modId xmlns:p14="http://schemas.microsoft.com/office/powerpoint/2010/main" val="940443309"/>
              </p:ext>
            </p:extLst>
          </p:nvPr>
        </p:nvGraphicFramePr>
        <p:xfrm>
          <a:off x="1645637" y="10665053"/>
          <a:ext cx="7537930" cy="989639"/>
        </p:xfrm>
        <a:graphic>
          <a:graphicData uri="http://schemas.openxmlformats.org/drawingml/2006/chart">
            <c:chart xmlns:c="http://schemas.openxmlformats.org/drawingml/2006/chart" xmlns:r="http://schemas.openxmlformats.org/officeDocument/2006/relationships" r:id="rId55"/>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solidFill>
          <a:srgbClr val="000000"/>
        </a:solidFill>
        <a:effectLst/>
      </p:bgPr>
    </p:bg>
    <p:spTree>
      <p:nvGrpSpPr>
        <p:cNvPr id="1" name=""/>
        <p:cNvGrpSpPr/>
        <p:nvPr/>
      </p:nvGrpSpPr>
      <p:grpSpPr>
        <a:xfrm>
          <a:off x="0" y="0"/>
          <a:ext cx="0" cy="0"/>
          <a:chOff x="0" y="0"/>
          <a:chExt cx="0" cy="0"/>
        </a:xfrm>
      </p:grpSpPr>
      <p:sp>
        <p:nvSpPr>
          <p:cNvPr id="2" name="Text 0"/>
          <p:cNvSpPr/>
          <p:nvPr/>
        </p:nvSpPr>
        <p:spPr>
          <a:xfrm>
            <a:off x="1524191" y="1524000"/>
            <a:ext cx="8103613" cy="3606800"/>
          </a:xfrm>
          <a:prstGeom prst="rect">
            <a:avLst/>
          </a:prstGeom>
          <a:noFill/>
          <a:ln/>
        </p:spPr>
        <p:txBody>
          <a:bodyPr wrap="square" lIns="0" tIns="0" rIns="0" bIns="0" rtlCol="0" anchor="t"/>
          <a:lstStyle/>
          <a:p>
            <a:pPr marL="0" indent="0" algn="l">
              <a:lnSpc>
                <a:spcPts val="6600"/>
              </a:lnSpc>
              <a:buNone/>
            </a:pPr>
            <a:r>
              <a:rPr lang="en-US" sz="6000" kern="0" spc="-240" dirty="0">
                <a:solidFill>
                  <a:srgbClr val="FFFFFF">
                    <a:alpha val="100000"/>
                  </a:srgbClr>
                </a:solidFill>
                <a:latin typeface="Inter Regular" pitchFamily="34" charset="0"/>
                <a:ea typeface="Inter Regular" pitchFamily="34" charset="-122"/>
                <a:cs typeface="Inter Regular" pitchFamily="34" charset="-120"/>
              </a:rPr>
              <a:t>Compliance, Transparency &amp; Ethical Governance – 2025 Snapshot</a:t>
            </a:r>
            <a:endParaRPr lang="en-US" sz="6000" dirty="0"/>
          </a:p>
        </p:txBody>
      </p:sp>
      <p:sp>
        <p:nvSpPr>
          <p:cNvPr id="3" name="Text 1"/>
          <p:cNvSpPr/>
          <p:nvPr/>
        </p:nvSpPr>
        <p:spPr>
          <a:xfrm>
            <a:off x="1524191" y="5130800"/>
            <a:ext cx="7917323" cy="982133"/>
          </a:xfrm>
          <a:prstGeom prst="rect">
            <a:avLst/>
          </a:prstGeom>
          <a:noFill/>
          <a:ln/>
        </p:spPr>
        <p:txBody>
          <a:bodyPr wrap="square" lIns="0" tIns="0" rIns="0" bIns="0" rtlCol="0" anchor="t"/>
          <a:lstStyle/>
          <a:p>
            <a:pPr marL="0" indent="0" algn="l">
              <a:lnSpc>
                <a:spcPts val="2400"/>
              </a:lnSpc>
              <a:buNone/>
            </a:pPr>
            <a:r>
              <a:rPr lang="en-US" sz="1600" kern="0" spc="-32" dirty="0">
                <a:solidFill>
                  <a:srgbClr val="B0B0B0">
                    <a:alpha val="100000"/>
                  </a:srgbClr>
                </a:solidFill>
                <a:latin typeface="Inter Regular" pitchFamily="34" charset="0"/>
                <a:ea typeface="Inter Regular" pitchFamily="34" charset="-122"/>
                <a:cs typeface="Inter Regular" pitchFamily="34" charset="-120"/>
              </a:rPr>
              <a:t>To enhance accountability, we should expand third-party ethics audits to include supplier tier 2, launch an automated tool for conflict-of-interest declarations, and integrate ESG risk indicators into the audit dashboards at the board level.</a:t>
            </a:r>
            <a:endParaRPr lang="en-US" sz="1600" dirty="0"/>
          </a:p>
        </p:txBody>
      </p:sp>
      <p:grpSp>
        <p:nvGrpSpPr>
          <p:cNvPr id="60" name="Group 59">
            <a:extLst>
              <a:ext uri="{FF2B5EF4-FFF2-40B4-BE49-F238E27FC236}">
                <a16:creationId xmlns:a16="http://schemas.microsoft.com/office/drawing/2014/main" id="{9C55B3A1-26F3-47B0-A4F3-E089DFB6A1B6}"/>
              </a:ext>
            </a:extLst>
          </p:cNvPr>
          <p:cNvGrpSpPr/>
          <p:nvPr/>
        </p:nvGrpSpPr>
        <p:grpSpPr>
          <a:xfrm>
            <a:off x="13738524" y="1925782"/>
            <a:ext cx="9124333" cy="9809018"/>
            <a:chOff x="13738524" y="1925782"/>
            <a:chExt cx="9124333" cy="9809018"/>
          </a:xfrm>
        </p:grpSpPr>
        <p:pic>
          <p:nvPicPr>
            <p:cNvPr id="4" name="Image 0" descr=" "/>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771946" y="2933700"/>
              <a:ext cx="8090911" cy="8089900"/>
            </a:xfrm>
            <a:prstGeom prst="rect">
              <a:avLst/>
            </a:prstGeom>
          </p:spPr>
        </p:pic>
        <p:pic>
          <p:nvPicPr>
            <p:cNvPr id="5" name="Image 1" descr=" "/>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9909738" y="2933700"/>
              <a:ext cx="12702" cy="8089900"/>
            </a:xfrm>
            <a:prstGeom prst="rect">
              <a:avLst/>
            </a:prstGeom>
          </p:spPr>
        </p:pic>
        <p:pic>
          <p:nvPicPr>
            <p:cNvPr id="6" name="Image 2" descr=" "/>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4771946" y="8235950"/>
              <a:ext cx="8090911" cy="12700"/>
            </a:xfrm>
            <a:prstGeom prst="rect">
              <a:avLst/>
            </a:prstGeom>
          </p:spPr>
        </p:pic>
        <p:pic>
          <p:nvPicPr>
            <p:cNvPr id="7" name="Image 3" descr=" "/>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4771946" y="2457450"/>
              <a:ext cx="8090911" cy="12700"/>
            </a:xfrm>
            <a:prstGeom prst="rect">
              <a:avLst/>
            </a:prstGeom>
          </p:spPr>
        </p:pic>
        <p:pic>
          <p:nvPicPr>
            <p:cNvPr id="8" name="Image 4" descr=" "/>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4257532" y="2933700"/>
              <a:ext cx="12702" cy="8089900"/>
            </a:xfrm>
            <a:prstGeom prst="rect">
              <a:avLst/>
            </a:prstGeom>
          </p:spPr>
        </p:pic>
        <p:sp>
          <p:nvSpPr>
            <p:cNvPr id="9" name="Shape 2"/>
            <p:cNvSpPr/>
            <p:nvPr/>
          </p:nvSpPr>
          <p:spPr>
            <a:xfrm>
              <a:off x="15407026" y="3568700"/>
              <a:ext cx="2438705" cy="304800"/>
            </a:xfrm>
            <a:prstGeom prst="rect">
              <a:avLst/>
            </a:prstGeom>
            <a:noFill/>
            <a:ln/>
          </p:spPr>
          <p:txBody>
            <a:bodyPr/>
            <a:lstStyle/>
            <a:p>
              <a:endParaRPr lang="en-ID"/>
            </a:p>
          </p:txBody>
        </p:sp>
        <p:sp>
          <p:nvSpPr>
            <p:cNvPr id="10" name="Shape 3"/>
            <p:cNvSpPr/>
            <p:nvPr/>
          </p:nvSpPr>
          <p:spPr>
            <a:xfrm>
              <a:off x="15407026" y="3670300"/>
              <a:ext cx="101613" cy="101600"/>
            </a:xfrm>
            <a:prstGeom prst="ellipse">
              <a:avLst/>
            </a:prstGeom>
            <a:solidFill>
              <a:srgbClr val="FFCBE2">
                <a:alpha val="100000"/>
              </a:srgbClr>
            </a:solidFill>
            <a:ln/>
          </p:spPr>
          <p:txBody>
            <a:bodyPr/>
            <a:lstStyle/>
            <a:p>
              <a:endParaRPr lang="en-ID"/>
            </a:p>
          </p:txBody>
        </p:sp>
        <p:sp>
          <p:nvSpPr>
            <p:cNvPr id="11" name="Text 4"/>
            <p:cNvSpPr/>
            <p:nvPr/>
          </p:nvSpPr>
          <p:spPr>
            <a:xfrm>
              <a:off x="15610251" y="3568700"/>
              <a:ext cx="2303221" cy="372533"/>
            </a:xfrm>
            <a:prstGeom prst="rect">
              <a:avLst/>
            </a:prstGeom>
            <a:noFill/>
            <a:ln/>
          </p:spPr>
          <p:txBody>
            <a:bodyPr wrap="square" lIns="0" tIns="0" rIns="0" bIns="0" rtlCol="0" anchor="t"/>
            <a:lstStyle/>
            <a:p>
              <a:pPr marL="0" indent="0" algn="l">
                <a:lnSpc>
                  <a:spcPts val="2400"/>
                </a:lnSpc>
                <a:buNone/>
              </a:pPr>
              <a:r>
                <a:rPr lang="en-US" sz="1600" kern="0" spc="-32" dirty="0">
                  <a:solidFill>
                    <a:srgbClr val="FFFFFF">
                      <a:alpha val="100000"/>
                    </a:srgbClr>
                  </a:solidFill>
                  <a:latin typeface="Inter Regular" pitchFamily="34" charset="0"/>
                  <a:ea typeface="Inter Regular" pitchFamily="34" charset="-122"/>
                  <a:cs typeface="Inter Regular" pitchFamily="34" charset="-120"/>
                </a:rPr>
                <a:t>Anti-Corruption Training</a:t>
              </a:r>
              <a:endParaRPr lang="en-US" sz="1600" dirty="0"/>
            </a:p>
          </p:txBody>
        </p:sp>
        <p:sp>
          <p:nvSpPr>
            <p:cNvPr id="12" name="Shape 5"/>
            <p:cNvSpPr/>
            <p:nvPr/>
          </p:nvSpPr>
          <p:spPr>
            <a:xfrm>
              <a:off x="15407026" y="4127500"/>
              <a:ext cx="2591124" cy="304800"/>
            </a:xfrm>
            <a:prstGeom prst="rect">
              <a:avLst/>
            </a:prstGeom>
            <a:noFill/>
            <a:ln/>
          </p:spPr>
          <p:txBody>
            <a:bodyPr/>
            <a:lstStyle/>
            <a:p>
              <a:endParaRPr lang="en-ID"/>
            </a:p>
          </p:txBody>
        </p:sp>
        <p:sp>
          <p:nvSpPr>
            <p:cNvPr id="13" name="Shape 6"/>
            <p:cNvSpPr/>
            <p:nvPr/>
          </p:nvSpPr>
          <p:spPr>
            <a:xfrm>
              <a:off x="15407026" y="4229100"/>
              <a:ext cx="101613" cy="101600"/>
            </a:xfrm>
            <a:prstGeom prst="ellipse">
              <a:avLst/>
            </a:prstGeom>
            <a:solidFill>
              <a:srgbClr val="FFCBE2">
                <a:alpha val="100000"/>
              </a:srgbClr>
            </a:solidFill>
            <a:ln/>
          </p:spPr>
          <p:txBody>
            <a:bodyPr/>
            <a:lstStyle/>
            <a:p>
              <a:endParaRPr lang="en-ID"/>
            </a:p>
          </p:txBody>
        </p:sp>
        <p:sp>
          <p:nvSpPr>
            <p:cNvPr id="14" name="Text 7"/>
            <p:cNvSpPr/>
            <p:nvPr/>
          </p:nvSpPr>
          <p:spPr>
            <a:xfrm>
              <a:off x="15610251" y="4127500"/>
              <a:ext cx="2455640" cy="372533"/>
            </a:xfrm>
            <a:prstGeom prst="rect">
              <a:avLst/>
            </a:prstGeom>
            <a:noFill/>
            <a:ln/>
          </p:spPr>
          <p:txBody>
            <a:bodyPr wrap="square" lIns="0" tIns="0" rIns="0" bIns="0" rtlCol="0" anchor="t"/>
            <a:lstStyle/>
            <a:p>
              <a:pPr marL="0" indent="0" algn="l">
                <a:lnSpc>
                  <a:spcPts val="2400"/>
                </a:lnSpc>
                <a:buNone/>
              </a:pPr>
              <a:r>
                <a:rPr lang="en-US" sz="1600" kern="0" spc="-32" dirty="0">
                  <a:solidFill>
                    <a:srgbClr val="FFFFFF">
                      <a:alpha val="100000"/>
                    </a:srgbClr>
                  </a:solidFill>
                  <a:latin typeface="Inter Regular" pitchFamily="34" charset="0"/>
                  <a:ea typeface="Inter Regular" pitchFamily="34" charset="-122"/>
                  <a:cs typeface="Inter Regular" pitchFamily="34" charset="-120"/>
                </a:rPr>
                <a:t>Transparency Disclosures</a:t>
              </a:r>
              <a:endParaRPr lang="en-US" sz="1600" dirty="0"/>
            </a:p>
          </p:txBody>
        </p:sp>
        <p:sp>
          <p:nvSpPr>
            <p:cNvPr id="15" name="Shape 8"/>
            <p:cNvSpPr/>
            <p:nvPr/>
          </p:nvSpPr>
          <p:spPr>
            <a:xfrm>
              <a:off x="15407026" y="4686300"/>
              <a:ext cx="1727416" cy="304800"/>
            </a:xfrm>
            <a:prstGeom prst="rect">
              <a:avLst/>
            </a:prstGeom>
            <a:noFill/>
            <a:ln/>
          </p:spPr>
          <p:txBody>
            <a:bodyPr/>
            <a:lstStyle/>
            <a:p>
              <a:endParaRPr lang="en-ID"/>
            </a:p>
          </p:txBody>
        </p:sp>
        <p:sp>
          <p:nvSpPr>
            <p:cNvPr id="16" name="Shape 9"/>
            <p:cNvSpPr/>
            <p:nvPr/>
          </p:nvSpPr>
          <p:spPr>
            <a:xfrm>
              <a:off x="15407026" y="4787900"/>
              <a:ext cx="101613" cy="101600"/>
            </a:xfrm>
            <a:prstGeom prst="ellipse">
              <a:avLst/>
            </a:prstGeom>
            <a:solidFill>
              <a:srgbClr val="FFCBE2">
                <a:alpha val="100000"/>
              </a:srgbClr>
            </a:solidFill>
            <a:ln/>
          </p:spPr>
          <p:txBody>
            <a:bodyPr/>
            <a:lstStyle/>
            <a:p>
              <a:endParaRPr lang="en-ID"/>
            </a:p>
          </p:txBody>
        </p:sp>
        <p:sp>
          <p:nvSpPr>
            <p:cNvPr id="17" name="Text 10"/>
            <p:cNvSpPr/>
            <p:nvPr/>
          </p:nvSpPr>
          <p:spPr>
            <a:xfrm>
              <a:off x="15610251" y="4686300"/>
              <a:ext cx="1591932" cy="372533"/>
            </a:xfrm>
            <a:prstGeom prst="rect">
              <a:avLst/>
            </a:prstGeom>
            <a:noFill/>
            <a:ln/>
          </p:spPr>
          <p:txBody>
            <a:bodyPr wrap="square" lIns="0" tIns="0" rIns="0" bIns="0" rtlCol="0" anchor="t"/>
            <a:lstStyle/>
            <a:p>
              <a:pPr marL="0" indent="0" algn="l">
                <a:lnSpc>
                  <a:spcPts val="2400"/>
                </a:lnSpc>
                <a:buNone/>
              </a:pPr>
              <a:r>
                <a:rPr lang="en-US" sz="1600" kern="0" spc="-32" dirty="0">
                  <a:solidFill>
                    <a:srgbClr val="FFFFFF">
                      <a:alpha val="100000"/>
                    </a:srgbClr>
                  </a:solidFill>
                  <a:latin typeface="Inter Regular" pitchFamily="34" charset="0"/>
                  <a:ea typeface="Inter Regular" pitchFamily="34" charset="-122"/>
                  <a:cs typeface="Inter Regular" pitchFamily="34" charset="-120"/>
                </a:rPr>
                <a:t>Audit Frequency</a:t>
              </a:r>
              <a:endParaRPr lang="en-US" sz="1600" dirty="0"/>
            </a:p>
          </p:txBody>
        </p:sp>
        <p:sp>
          <p:nvSpPr>
            <p:cNvPr id="18" name="Shape 11"/>
            <p:cNvSpPr/>
            <p:nvPr/>
          </p:nvSpPr>
          <p:spPr>
            <a:xfrm>
              <a:off x="15407026" y="5245100"/>
              <a:ext cx="3124591" cy="304800"/>
            </a:xfrm>
            <a:prstGeom prst="rect">
              <a:avLst/>
            </a:prstGeom>
            <a:noFill/>
            <a:ln/>
          </p:spPr>
          <p:txBody>
            <a:bodyPr/>
            <a:lstStyle/>
            <a:p>
              <a:endParaRPr lang="en-ID"/>
            </a:p>
          </p:txBody>
        </p:sp>
        <p:sp>
          <p:nvSpPr>
            <p:cNvPr id="19" name="Shape 12"/>
            <p:cNvSpPr/>
            <p:nvPr/>
          </p:nvSpPr>
          <p:spPr>
            <a:xfrm>
              <a:off x="15407026" y="5346700"/>
              <a:ext cx="101613" cy="101600"/>
            </a:xfrm>
            <a:prstGeom prst="ellipse">
              <a:avLst/>
            </a:prstGeom>
            <a:solidFill>
              <a:srgbClr val="FFCBE2">
                <a:alpha val="100000"/>
              </a:srgbClr>
            </a:solidFill>
            <a:ln/>
          </p:spPr>
          <p:txBody>
            <a:bodyPr/>
            <a:lstStyle/>
            <a:p>
              <a:endParaRPr lang="en-ID"/>
            </a:p>
          </p:txBody>
        </p:sp>
        <p:sp>
          <p:nvSpPr>
            <p:cNvPr id="20" name="Text 13"/>
            <p:cNvSpPr/>
            <p:nvPr/>
          </p:nvSpPr>
          <p:spPr>
            <a:xfrm>
              <a:off x="15610251" y="5245100"/>
              <a:ext cx="2989107" cy="372533"/>
            </a:xfrm>
            <a:prstGeom prst="rect">
              <a:avLst/>
            </a:prstGeom>
            <a:noFill/>
            <a:ln/>
          </p:spPr>
          <p:txBody>
            <a:bodyPr wrap="square" lIns="0" tIns="0" rIns="0" bIns="0" rtlCol="0" anchor="t"/>
            <a:lstStyle/>
            <a:p>
              <a:pPr marL="0" indent="0" algn="l">
                <a:lnSpc>
                  <a:spcPts val="2400"/>
                </a:lnSpc>
                <a:buNone/>
              </a:pPr>
              <a:r>
                <a:rPr lang="en-US" sz="1600" kern="0" spc="-32" dirty="0">
                  <a:solidFill>
                    <a:srgbClr val="FFFFFF">
                      <a:alpha val="100000"/>
                    </a:srgbClr>
                  </a:solidFill>
                  <a:latin typeface="Inter Regular" pitchFamily="34" charset="0"/>
                  <a:ea typeface="Inter Regular" pitchFamily="34" charset="-122"/>
                  <a:cs typeface="Inter Regular" pitchFamily="34" charset="-120"/>
                </a:rPr>
                <a:t>Conflict of Interest Declarations</a:t>
              </a:r>
              <a:endParaRPr lang="en-US" sz="1600" dirty="0"/>
            </a:p>
          </p:txBody>
        </p:sp>
        <p:sp>
          <p:nvSpPr>
            <p:cNvPr id="21" name="Shape 14"/>
            <p:cNvSpPr/>
            <p:nvPr/>
          </p:nvSpPr>
          <p:spPr>
            <a:xfrm>
              <a:off x="20182823" y="8509000"/>
              <a:ext cx="2298987" cy="304800"/>
            </a:xfrm>
            <a:prstGeom prst="rect">
              <a:avLst/>
            </a:prstGeom>
            <a:noFill/>
            <a:ln/>
          </p:spPr>
          <p:txBody>
            <a:bodyPr/>
            <a:lstStyle/>
            <a:p>
              <a:endParaRPr lang="en-ID"/>
            </a:p>
          </p:txBody>
        </p:sp>
        <p:sp>
          <p:nvSpPr>
            <p:cNvPr id="22" name="Shape 15"/>
            <p:cNvSpPr/>
            <p:nvPr/>
          </p:nvSpPr>
          <p:spPr>
            <a:xfrm>
              <a:off x="20182823" y="8610600"/>
              <a:ext cx="101613" cy="101600"/>
            </a:xfrm>
            <a:prstGeom prst="ellipse">
              <a:avLst/>
            </a:prstGeom>
            <a:solidFill>
              <a:srgbClr val="FFCBE2">
                <a:alpha val="100000"/>
              </a:srgbClr>
            </a:solidFill>
            <a:ln/>
          </p:spPr>
          <p:txBody>
            <a:bodyPr/>
            <a:lstStyle/>
            <a:p>
              <a:endParaRPr lang="en-ID"/>
            </a:p>
          </p:txBody>
        </p:sp>
        <p:sp>
          <p:nvSpPr>
            <p:cNvPr id="23" name="Text 16"/>
            <p:cNvSpPr/>
            <p:nvPr/>
          </p:nvSpPr>
          <p:spPr>
            <a:xfrm>
              <a:off x="20386048" y="8509000"/>
              <a:ext cx="2163504" cy="372533"/>
            </a:xfrm>
            <a:prstGeom prst="rect">
              <a:avLst/>
            </a:prstGeom>
            <a:noFill/>
            <a:ln/>
          </p:spPr>
          <p:txBody>
            <a:bodyPr wrap="square" lIns="0" tIns="0" rIns="0" bIns="0" rtlCol="0" anchor="t"/>
            <a:lstStyle/>
            <a:p>
              <a:pPr marL="0" indent="0" algn="l">
                <a:lnSpc>
                  <a:spcPts val="2400"/>
                </a:lnSpc>
                <a:buNone/>
              </a:pPr>
              <a:r>
                <a:rPr lang="en-US" sz="1600" kern="0" spc="-32" dirty="0">
                  <a:solidFill>
                    <a:srgbClr val="FFFFFF">
                      <a:alpha val="100000"/>
                    </a:srgbClr>
                  </a:solidFill>
                  <a:latin typeface="Inter Regular" pitchFamily="34" charset="0"/>
                  <a:ea typeface="Inter Regular" pitchFamily="34" charset="-122"/>
                  <a:cs typeface="Inter Regular" pitchFamily="34" charset="-120"/>
                </a:rPr>
                <a:t>Whistleblower Reports</a:t>
              </a:r>
              <a:endParaRPr lang="en-US" sz="1600" dirty="0"/>
            </a:p>
          </p:txBody>
        </p:sp>
        <p:sp>
          <p:nvSpPr>
            <p:cNvPr id="24" name="Text 17"/>
            <p:cNvSpPr/>
            <p:nvPr/>
          </p:nvSpPr>
          <p:spPr>
            <a:xfrm rot="16200000">
              <a:off x="13353412" y="10266015"/>
              <a:ext cx="1147377" cy="372533"/>
            </a:xfrm>
            <a:prstGeom prst="rect">
              <a:avLst/>
            </a:prstGeom>
            <a:noFill/>
            <a:ln/>
          </p:spPr>
          <p:txBody>
            <a:bodyPr wrap="square" lIns="0" tIns="0" rIns="0" bIns="0" rtlCol="0" anchor="t"/>
            <a:lstStyle/>
            <a:p>
              <a:pPr marL="0" indent="0" algn="l">
                <a:lnSpc>
                  <a:spcPts val="2400"/>
                </a:lnSpc>
                <a:buNone/>
              </a:pPr>
              <a:r>
                <a:rPr lang="en-US" sz="1600" kern="0" spc="-32" dirty="0">
                  <a:solidFill>
                    <a:srgbClr val="FFFFFF">
                      <a:alpha val="100000"/>
                    </a:srgbClr>
                  </a:solidFill>
                  <a:latin typeface="Inter Regular" pitchFamily="34" charset="0"/>
                  <a:ea typeface="Inter Regular" pitchFamily="34" charset="-122"/>
                  <a:cs typeface="Inter Regular" pitchFamily="34" charset="-120"/>
                </a:rPr>
                <a:t>Low Impact</a:t>
              </a:r>
              <a:endParaRPr lang="en-US" sz="1600" dirty="0"/>
            </a:p>
          </p:txBody>
        </p:sp>
        <p:sp>
          <p:nvSpPr>
            <p:cNvPr id="25" name="Text 18"/>
            <p:cNvSpPr/>
            <p:nvPr/>
          </p:nvSpPr>
          <p:spPr>
            <a:xfrm rot="16200000">
              <a:off x="13173280" y="6847973"/>
              <a:ext cx="1503021" cy="372533"/>
            </a:xfrm>
            <a:prstGeom prst="rect">
              <a:avLst/>
            </a:prstGeom>
            <a:noFill/>
            <a:ln/>
          </p:spPr>
          <p:txBody>
            <a:bodyPr wrap="square" lIns="0" tIns="0" rIns="0" bIns="0" rtlCol="0" anchor="t"/>
            <a:lstStyle/>
            <a:p>
              <a:pPr marL="0" indent="0" algn="l">
                <a:lnSpc>
                  <a:spcPts val="2400"/>
                </a:lnSpc>
                <a:buNone/>
              </a:pPr>
              <a:r>
                <a:rPr lang="en-US" sz="1600" kern="0" spc="-32" dirty="0">
                  <a:solidFill>
                    <a:srgbClr val="FFFFFF">
                      <a:alpha val="100000"/>
                    </a:srgbClr>
                  </a:solidFill>
                  <a:latin typeface="Inter Regular" pitchFamily="34" charset="0"/>
                  <a:ea typeface="Inter Regular" pitchFamily="34" charset="-122"/>
                  <a:cs typeface="Inter Regular" pitchFamily="34" charset="-120"/>
                </a:rPr>
                <a:t>Medium Impact</a:t>
              </a:r>
              <a:endParaRPr lang="en-US" sz="1600" dirty="0"/>
            </a:p>
          </p:txBody>
        </p:sp>
        <p:sp>
          <p:nvSpPr>
            <p:cNvPr id="26" name="Text 19"/>
            <p:cNvSpPr/>
            <p:nvPr/>
          </p:nvSpPr>
          <p:spPr>
            <a:xfrm rot="16200000">
              <a:off x="13333203" y="3412626"/>
              <a:ext cx="1185482" cy="372533"/>
            </a:xfrm>
            <a:prstGeom prst="rect">
              <a:avLst/>
            </a:prstGeom>
            <a:noFill/>
            <a:ln/>
          </p:spPr>
          <p:txBody>
            <a:bodyPr wrap="square" lIns="0" tIns="0" rIns="0" bIns="0" rtlCol="0" anchor="t"/>
            <a:lstStyle/>
            <a:p>
              <a:pPr marL="0" indent="0" algn="l">
                <a:lnSpc>
                  <a:spcPts val="2400"/>
                </a:lnSpc>
                <a:buNone/>
              </a:pPr>
              <a:r>
                <a:rPr lang="en-US" sz="1600" kern="0" spc="-32" dirty="0">
                  <a:solidFill>
                    <a:srgbClr val="FFFFFF">
                      <a:alpha val="100000"/>
                    </a:srgbClr>
                  </a:solidFill>
                  <a:latin typeface="Inter Regular" pitchFamily="34" charset="0"/>
                  <a:ea typeface="Inter Regular" pitchFamily="34" charset="-122"/>
                  <a:cs typeface="Inter Regular" pitchFamily="34" charset="-120"/>
                </a:rPr>
                <a:t>High Impact</a:t>
              </a:r>
              <a:endParaRPr lang="en-US" sz="1600" dirty="0"/>
            </a:p>
          </p:txBody>
        </p:sp>
        <p:sp>
          <p:nvSpPr>
            <p:cNvPr id="27" name="Text 20"/>
            <p:cNvSpPr/>
            <p:nvPr/>
          </p:nvSpPr>
          <p:spPr>
            <a:xfrm>
              <a:off x="14773881" y="1928090"/>
              <a:ext cx="1147377" cy="372533"/>
            </a:xfrm>
            <a:prstGeom prst="rect">
              <a:avLst/>
            </a:prstGeom>
            <a:noFill/>
            <a:ln/>
          </p:spPr>
          <p:txBody>
            <a:bodyPr wrap="square" lIns="0" tIns="0" rIns="0" bIns="0" rtlCol="0" anchor="t"/>
            <a:lstStyle/>
            <a:p>
              <a:pPr marL="0" indent="0" algn="l">
                <a:lnSpc>
                  <a:spcPts val="2400"/>
                </a:lnSpc>
                <a:buNone/>
              </a:pPr>
              <a:r>
                <a:rPr lang="en-US" sz="1600" kern="0" spc="-32" dirty="0">
                  <a:solidFill>
                    <a:srgbClr val="FFFFFF">
                      <a:alpha val="100000"/>
                    </a:srgbClr>
                  </a:solidFill>
                  <a:latin typeface="Inter Regular" pitchFamily="34" charset="0"/>
                  <a:ea typeface="Inter Regular" pitchFamily="34" charset="-122"/>
                  <a:cs typeface="Inter Regular" pitchFamily="34" charset="-120"/>
                </a:rPr>
                <a:t>Low Impact</a:t>
              </a:r>
              <a:endParaRPr lang="en-US" sz="1600" dirty="0"/>
            </a:p>
          </p:txBody>
        </p:sp>
        <p:sp>
          <p:nvSpPr>
            <p:cNvPr id="28" name="Text 21"/>
            <p:cNvSpPr/>
            <p:nvPr/>
          </p:nvSpPr>
          <p:spPr>
            <a:xfrm>
              <a:off x="18014529" y="1925782"/>
              <a:ext cx="1503021" cy="372533"/>
            </a:xfrm>
            <a:prstGeom prst="rect">
              <a:avLst/>
            </a:prstGeom>
            <a:noFill/>
            <a:ln/>
          </p:spPr>
          <p:txBody>
            <a:bodyPr wrap="square" lIns="0" tIns="0" rIns="0" bIns="0" rtlCol="0" anchor="t"/>
            <a:lstStyle/>
            <a:p>
              <a:pPr marL="0" indent="0" algn="l">
                <a:lnSpc>
                  <a:spcPts val="2400"/>
                </a:lnSpc>
                <a:buNone/>
              </a:pPr>
              <a:r>
                <a:rPr lang="en-US" sz="1600" kern="0" spc="-32" dirty="0">
                  <a:solidFill>
                    <a:srgbClr val="FFFFFF">
                      <a:alpha val="100000"/>
                    </a:srgbClr>
                  </a:solidFill>
                  <a:latin typeface="Inter Regular" pitchFamily="34" charset="0"/>
                  <a:ea typeface="Inter Regular" pitchFamily="34" charset="-122"/>
                  <a:cs typeface="Inter Regular" pitchFamily="34" charset="-120"/>
                </a:rPr>
                <a:t>Medium Impact</a:t>
              </a:r>
              <a:endParaRPr lang="en-US" sz="1600" dirty="0"/>
            </a:p>
          </p:txBody>
        </p:sp>
        <p:sp>
          <p:nvSpPr>
            <p:cNvPr id="29" name="Text 22"/>
            <p:cNvSpPr/>
            <p:nvPr/>
          </p:nvSpPr>
          <p:spPr>
            <a:xfrm>
              <a:off x="21609075" y="1926937"/>
              <a:ext cx="1185482" cy="372533"/>
            </a:xfrm>
            <a:prstGeom prst="rect">
              <a:avLst/>
            </a:prstGeom>
            <a:noFill/>
            <a:ln/>
          </p:spPr>
          <p:txBody>
            <a:bodyPr wrap="square" lIns="0" tIns="0" rIns="0" bIns="0" rtlCol="0" anchor="t"/>
            <a:lstStyle/>
            <a:p>
              <a:pPr marL="0" indent="0" algn="l">
                <a:lnSpc>
                  <a:spcPts val="2400"/>
                </a:lnSpc>
                <a:buNone/>
              </a:pPr>
              <a:r>
                <a:rPr lang="en-US" sz="1600" kern="0" spc="-32" dirty="0">
                  <a:solidFill>
                    <a:srgbClr val="FFFFFF">
                      <a:alpha val="100000"/>
                    </a:srgbClr>
                  </a:solidFill>
                  <a:latin typeface="Inter Regular" pitchFamily="34" charset="0"/>
                  <a:ea typeface="Inter Regular" pitchFamily="34" charset="-122"/>
                  <a:cs typeface="Inter Regular" pitchFamily="34" charset="-120"/>
                </a:rPr>
                <a:t>High Impact</a:t>
              </a:r>
              <a:endParaRPr lang="en-US" sz="1600" dirty="0"/>
            </a:p>
          </p:txBody>
        </p:sp>
        <p:sp>
          <p:nvSpPr>
            <p:cNvPr id="30" name="Shape 23"/>
            <p:cNvSpPr/>
            <p:nvPr/>
          </p:nvSpPr>
          <p:spPr>
            <a:xfrm>
              <a:off x="16626378" y="11277600"/>
              <a:ext cx="1727416" cy="457200"/>
            </a:xfrm>
            <a:prstGeom prst="roundRect">
              <a:avLst>
                <a:gd name="adj" fmla="val 12000"/>
              </a:avLst>
            </a:prstGeom>
            <a:solidFill>
              <a:srgbClr val="FF5196">
                <a:alpha val="100000"/>
              </a:srgbClr>
            </a:solidFill>
            <a:ln/>
          </p:spPr>
          <p:txBody>
            <a:bodyPr/>
            <a:lstStyle/>
            <a:p>
              <a:endParaRPr lang="en-ID"/>
            </a:p>
          </p:txBody>
        </p:sp>
        <p:sp>
          <p:nvSpPr>
            <p:cNvPr id="31" name="Text 24"/>
            <p:cNvSpPr/>
            <p:nvPr/>
          </p:nvSpPr>
          <p:spPr>
            <a:xfrm>
              <a:off x="16778797" y="11353800"/>
              <a:ext cx="1490320" cy="372533"/>
            </a:xfrm>
            <a:prstGeom prst="rect">
              <a:avLst/>
            </a:prstGeom>
            <a:noFill/>
            <a:ln/>
          </p:spPr>
          <p:txBody>
            <a:bodyPr wrap="square" lIns="0" tIns="0" rIns="0" bIns="0" rtlCol="0" anchor="t"/>
            <a:lstStyle/>
            <a:p>
              <a:pPr marL="0" indent="0" algn="l">
                <a:lnSpc>
                  <a:spcPts val="2400"/>
                </a:lnSpc>
                <a:buNone/>
              </a:pPr>
              <a:r>
                <a:rPr lang="en-US" sz="1600" kern="0" spc="-32" dirty="0">
                  <a:solidFill>
                    <a:srgbClr val="FFFFFF">
                      <a:alpha val="100000"/>
                    </a:srgbClr>
                  </a:solidFill>
                  <a:latin typeface="Inter Regular" pitchFamily="34" charset="0"/>
                  <a:ea typeface="Inter Regular" pitchFamily="34" charset="-122"/>
                  <a:cs typeface="Inter Regular" pitchFamily="34" charset="-120"/>
                </a:rPr>
                <a:t>Fully Compliant</a:t>
              </a:r>
              <a:endParaRPr lang="en-US" sz="1600" dirty="0"/>
            </a:p>
          </p:txBody>
        </p:sp>
        <p:sp>
          <p:nvSpPr>
            <p:cNvPr id="32" name="Shape 25"/>
            <p:cNvSpPr/>
            <p:nvPr/>
          </p:nvSpPr>
          <p:spPr>
            <a:xfrm>
              <a:off x="18455407" y="11277600"/>
              <a:ext cx="901813" cy="457200"/>
            </a:xfrm>
            <a:prstGeom prst="roundRect">
              <a:avLst>
                <a:gd name="adj" fmla="val 12000"/>
              </a:avLst>
            </a:prstGeom>
            <a:solidFill>
              <a:srgbClr val="FC6DA5">
                <a:alpha val="100000"/>
              </a:srgbClr>
            </a:solidFill>
            <a:ln/>
          </p:spPr>
          <p:txBody>
            <a:bodyPr/>
            <a:lstStyle/>
            <a:p>
              <a:endParaRPr lang="en-ID"/>
            </a:p>
          </p:txBody>
        </p:sp>
        <p:sp>
          <p:nvSpPr>
            <p:cNvPr id="33" name="Text 26"/>
            <p:cNvSpPr/>
            <p:nvPr/>
          </p:nvSpPr>
          <p:spPr>
            <a:xfrm>
              <a:off x="18607826" y="11353800"/>
              <a:ext cx="664716" cy="372533"/>
            </a:xfrm>
            <a:prstGeom prst="rect">
              <a:avLst/>
            </a:prstGeom>
            <a:noFill/>
            <a:ln/>
          </p:spPr>
          <p:txBody>
            <a:bodyPr wrap="square" lIns="0" tIns="0" rIns="0" bIns="0" rtlCol="0" anchor="t"/>
            <a:lstStyle/>
            <a:p>
              <a:pPr marL="0" indent="0" algn="l">
                <a:lnSpc>
                  <a:spcPts val="2400"/>
                </a:lnSpc>
                <a:buNone/>
              </a:pPr>
              <a:r>
                <a:rPr lang="en-US" sz="1600" kern="0" spc="-32" dirty="0">
                  <a:solidFill>
                    <a:srgbClr val="FFFFFF">
                      <a:alpha val="100000"/>
                    </a:srgbClr>
                  </a:solidFill>
                  <a:latin typeface="Inter Regular" pitchFamily="34" charset="0"/>
                  <a:ea typeface="Inter Regular" pitchFamily="34" charset="-122"/>
                  <a:cs typeface="Inter Regular" pitchFamily="34" charset="-120"/>
                </a:rPr>
                <a:t>Watch</a:t>
              </a:r>
              <a:endParaRPr lang="en-US" sz="1600" dirty="0"/>
            </a:p>
          </p:txBody>
        </p:sp>
        <p:sp>
          <p:nvSpPr>
            <p:cNvPr id="34" name="Shape 27"/>
            <p:cNvSpPr/>
            <p:nvPr/>
          </p:nvSpPr>
          <p:spPr>
            <a:xfrm>
              <a:off x="19458832" y="11277600"/>
              <a:ext cx="1562295" cy="457200"/>
            </a:xfrm>
            <a:prstGeom prst="roundRect">
              <a:avLst>
                <a:gd name="adj" fmla="val 12000"/>
              </a:avLst>
            </a:prstGeom>
            <a:solidFill>
              <a:srgbClr val="FFA1C9">
                <a:alpha val="100000"/>
              </a:srgbClr>
            </a:solidFill>
            <a:ln/>
          </p:spPr>
          <p:txBody>
            <a:bodyPr/>
            <a:lstStyle/>
            <a:p>
              <a:endParaRPr lang="en-ID"/>
            </a:p>
          </p:txBody>
        </p:sp>
        <p:sp>
          <p:nvSpPr>
            <p:cNvPr id="35" name="Text 28"/>
            <p:cNvSpPr/>
            <p:nvPr/>
          </p:nvSpPr>
          <p:spPr>
            <a:xfrm>
              <a:off x="19611251" y="11353800"/>
              <a:ext cx="1325199" cy="372533"/>
            </a:xfrm>
            <a:prstGeom prst="rect">
              <a:avLst/>
            </a:prstGeom>
            <a:noFill/>
            <a:ln/>
          </p:spPr>
          <p:txBody>
            <a:bodyPr wrap="square" lIns="0" tIns="0" rIns="0" bIns="0" rtlCol="0" anchor="t"/>
            <a:lstStyle/>
            <a:p>
              <a:pPr marL="0" indent="0" algn="l">
                <a:lnSpc>
                  <a:spcPts val="2400"/>
                </a:lnSpc>
                <a:buNone/>
              </a:pPr>
              <a:r>
                <a:rPr lang="en-US" sz="1600" kern="0" spc="-32" dirty="0">
                  <a:solidFill>
                    <a:srgbClr val="FFFFFF">
                      <a:alpha val="100000"/>
                    </a:srgbClr>
                  </a:solidFill>
                  <a:latin typeface="Inter Regular" pitchFamily="34" charset="0"/>
                  <a:ea typeface="Inter Regular" pitchFamily="34" charset="-122"/>
                  <a:cs typeface="Inter Regular" pitchFamily="34" charset="-120"/>
                </a:rPr>
                <a:t>Needs Action</a:t>
              </a:r>
              <a:endParaRPr lang="en-US" sz="1600" dirty="0"/>
            </a:p>
          </p:txBody>
        </p:sp>
      </p:grpSp>
      <p:pic>
        <p:nvPicPr>
          <p:cNvPr id="36" name="Image 5" descr=" "/>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524191" y="6299200"/>
            <a:ext cx="7608251" cy="1168400"/>
          </a:xfrm>
          <a:prstGeom prst="rect">
            <a:avLst/>
          </a:prstGeom>
        </p:spPr>
      </p:pic>
      <p:pic>
        <p:nvPicPr>
          <p:cNvPr id="37" name="Image 6" descr=" "/>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032254" y="6731000"/>
            <a:ext cx="304838" cy="304800"/>
          </a:xfrm>
          <a:prstGeom prst="rect">
            <a:avLst/>
          </a:prstGeom>
        </p:spPr>
      </p:pic>
      <p:pic>
        <p:nvPicPr>
          <p:cNvPr id="39" name="Image 8" descr=" "/>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107037" y="6826011"/>
            <a:ext cx="155278" cy="114539"/>
          </a:xfrm>
          <a:prstGeom prst="rect">
            <a:avLst/>
          </a:prstGeom>
        </p:spPr>
      </p:pic>
      <p:sp>
        <p:nvSpPr>
          <p:cNvPr id="40" name="Text 29"/>
          <p:cNvSpPr/>
          <p:nvPr/>
        </p:nvSpPr>
        <p:spPr>
          <a:xfrm>
            <a:off x="2553019" y="6731000"/>
            <a:ext cx="6316923" cy="372533"/>
          </a:xfrm>
          <a:prstGeom prst="rect">
            <a:avLst/>
          </a:prstGeom>
          <a:noFill/>
          <a:ln/>
        </p:spPr>
        <p:txBody>
          <a:bodyPr wrap="square" lIns="0" tIns="0" rIns="0" bIns="0" rtlCol="0" anchor="t"/>
          <a:lstStyle/>
          <a:p>
            <a:pPr marL="0" indent="0" algn="l">
              <a:lnSpc>
                <a:spcPts val="2400"/>
              </a:lnSpc>
              <a:buNone/>
            </a:pPr>
            <a:r>
              <a:rPr lang="en-US" sz="1600" kern="0" spc="-32" dirty="0">
                <a:solidFill>
                  <a:srgbClr val="FFFFFF">
                    <a:alpha val="100000"/>
                  </a:srgbClr>
                </a:solidFill>
                <a:latin typeface="Inter Regular" pitchFamily="34" charset="0"/>
                <a:ea typeface="Inter Regular" pitchFamily="34" charset="-122"/>
                <a:cs typeface="Inter Regular" pitchFamily="34" charset="-120"/>
              </a:rPr>
              <a:t>All employees completed anti-bribery and corruption training by Q2</a:t>
            </a:r>
            <a:endParaRPr lang="en-US" sz="1600" dirty="0"/>
          </a:p>
        </p:txBody>
      </p:sp>
      <p:pic>
        <p:nvPicPr>
          <p:cNvPr id="41" name="Image 9" descr=" "/>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524191" y="7721600"/>
            <a:ext cx="7608251" cy="1168400"/>
          </a:xfrm>
          <a:prstGeom prst="rect">
            <a:avLst/>
          </a:prstGeom>
        </p:spPr>
      </p:pic>
      <p:pic>
        <p:nvPicPr>
          <p:cNvPr id="42" name="Image 10" descr=" "/>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2032254" y="8153400"/>
            <a:ext cx="304838" cy="304800"/>
          </a:xfrm>
          <a:prstGeom prst="rect">
            <a:avLst/>
          </a:prstGeom>
        </p:spPr>
      </p:pic>
      <p:pic>
        <p:nvPicPr>
          <p:cNvPr id="44" name="Image 12" descr=" "/>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2194199" y="8210550"/>
            <a:ext cx="66683" cy="66675"/>
          </a:xfrm>
          <a:prstGeom prst="rect">
            <a:avLst/>
          </a:prstGeom>
        </p:spPr>
      </p:pic>
      <p:pic>
        <p:nvPicPr>
          <p:cNvPr id="45" name="Image 13" descr=" "/>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2108464" y="8210550"/>
            <a:ext cx="152419" cy="190500"/>
          </a:xfrm>
          <a:prstGeom prst="rect">
            <a:avLst/>
          </a:prstGeom>
        </p:spPr>
      </p:pic>
      <p:pic>
        <p:nvPicPr>
          <p:cNvPr id="46" name="Image 14" descr=" "/>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2156094" y="8286750"/>
            <a:ext cx="57157" cy="76200"/>
          </a:xfrm>
          <a:prstGeom prst="rect">
            <a:avLst/>
          </a:prstGeom>
        </p:spPr>
      </p:pic>
      <p:sp>
        <p:nvSpPr>
          <p:cNvPr id="47" name="Text 30"/>
          <p:cNvSpPr/>
          <p:nvPr/>
        </p:nvSpPr>
        <p:spPr>
          <a:xfrm>
            <a:off x="2553019" y="8153400"/>
            <a:ext cx="6316923" cy="372533"/>
          </a:xfrm>
          <a:prstGeom prst="rect">
            <a:avLst/>
          </a:prstGeom>
          <a:noFill/>
          <a:ln/>
        </p:spPr>
        <p:txBody>
          <a:bodyPr wrap="square" lIns="0" tIns="0" rIns="0" bIns="0" rtlCol="0" anchor="t"/>
          <a:lstStyle/>
          <a:p>
            <a:pPr marL="0" indent="0" algn="l">
              <a:lnSpc>
                <a:spcPts val="2400"/>
              </a:lnSpc>
              <a:buNone/>
            </a:pPr>
            <a:r>
              <a:rPr lang="en-US" sz="1600" kern="0" spc="-32" dirty="0">
                <a:solidFill>
                  <a:srgbClr val="6D6D6D">
                    <a:alpha val="100000"/>
                  </a:srgbClr>
                </a:solidFill>
                <a:latin typeface="Inter Regular" pitchFamily="34" charset="0"/>
                <a:ea typeface="Inter Regular" pitchFamily="34" charset="-122"/>
                <a:cs typeface="Inter Regular" pitchFamily="34" charset="-120"/>
              </a:rPr>
              <a:t>Whistleblower system active; reports addressed in 30 days.</a:t>
            </a:r>
            <a:endParaRPr lang="en-US" sz="1600" dirty="0"/>
          </a:p>
        </p:txBody>
      </p:sp>
      <p:pic>
        <p:nvPicPr>
          <p:cNvPr id="48" name="Image 15" descr=" "/>
          <p:cNvPicPr>
            <a:picLocks noChangeAspect="1"/>
          </p:cNvPicPr>
          <p:nvPr/>
        </p:nvPicPr>
        <p:blipFill>
          <a:blip r:embed="rId15">
            <a:extLst>
              <a:ext uri="{96DAC541-7B7A-43D3-8B79-37D633B846F1}">
                <asvg:svgBlip xmlns:asvg="http://schemas.microsoft.com/office/drawing/2016/SVG/main" r:embed="rId25"/>
              </a:ext>
            </a:extLst>
          </a:blip>
          <a:stretch>
            <a:fillRect/>
          </a:stretch>
        </p:blipFill>
        <p:spPr>
          <a:xfrm>
            <a:off x="1524191" y="9144000"/>
            <a:ext cx="7608251" cy="1168400"/>
          </a:xfrm>
          <a:prstGeom prst="rect">
            <a:avLst/>
          </a:prstGeom>
        </p:spPr>
      </p:pic>
      <p:pic>
        <p:nvPicPr>
          <p:cNvPr id="49" name="Image 16" descr=" "/>
          <p:cNvPicPr>
            <a:picLocks noChangeAspect="1"/>
          </p:cNvPicPr>
          <p:nvPr/>
        </p:nvPicPr>
        <p:blipFill>
          <a:blip r:embed="rId17">
            <a:extLst>
              <a:ext uri="{96DAC541-7B7A-43D3-8B79-37D633B846F1}">
                <asvg:svgBlip xmlns:asvg="http://schemas.microsoft.com/office/drawing/2016/SVG/main" r:embed="rId26"/>
              </a:ext>
            </a:extLst>
          </a:blip>
          <a:stretch>
            <a:fillRect/>
          </a:stretch>
        </p:blipFill>
        <p:spPr>
          <a:xfrm>
            <a:off x="2032254" y="9575800"/>
            <a:ext cx="304838" cy="304800"/>
          </a:xfrm>
          <a:prstGeom prst="rect">
            <a:avLst/>
          </a:prstGeom>
        </p:spPr>
      </p:pic>
      <p:pic>
        <p:nvPicPr>
          <p:cNvPr id="51" name="Image 18" descr=" "/>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2096556" y="9635331"/>
            <a:ext cx="176235" cy="42863"/>
          </a:xfrm>
          <a:prstGeom prst="rect">
            <a:avLst/>
          </a:prstGeom>
        </p:spPr>
      </p:pic>
      <p:pic>
        <p:nvPicPr>
          <p:cNvPr id="52" name="Image 19" descr=" "/>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2112427" y="9687716"/>
            <a:ext cx="144487" cy="133353"/>
          </a:xfrm>
          <a:prstGeom prst="rect">
            <a:avLst/>
          </a:prstGeom>
        </p:spPr>
      </p:pic>
      <p:pic>
        <p:nvPicPr>
          <p:cNvPr id="53" name="Image 20" descr=" "/>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a:off x="2153713" y="9711534"/>
            <a:ext cx="61914" cy="61730"/>
          </a:xfrm>
          <a:prstGeom prst="rect">
            <a:avLst/>
          </a:prstGeom>
        </p:spPr>
      </p:pic>
      <p:sp>
        <p:nvSpPr>
          <p:cNvPr id="54" name="Text 31"/>
          <p:cNvSpPr/>
          <p:nvPr/>
        </p:nvSpPr>
        <p:spPr>
          <a:xfrm>
            <a:off x="2553019" y="9575800"/>
            <a:ext cx="6139101" cy="372533"/>
          </a:xfrm>
          <a:prstGeom prst="rect">
            <a:avLst/>
          </a:prstGeom>
          <a:noFill/>
          <a:ln/>
        </p:spPr>
        <p:txBody>
          <a:bodyPr wrap="square" lIns="0" tIns="0" rIns="0" bIns="0" rtlCol="0" anchor="t"/>
          <a:lstStyle/>
          <a:p>
            <a:pPr marL="0" indent="0" algn="l">
              <a:lnSpc>
                <a:spcPts val="2400"/>
              </a:lnSpc>
              <a:buNone/>
            </a:pPr>
            <a:r>
              <a:rPr lang="en-US" sz="1600" kern="0" spc="-32" dirty="0">
                <a:solidFill>
                  <a:srgbClr val="6D6D6D">
                    <a:alpha val="100000"/>
                  </a:srgbClr>
                </a:solidFill>
                <a:latin typeface="Inter Regular" pitchFamily="34" charset="0"/>
                <a:ea typeface="Inter Regular" pitchFamily="34" charset="-122"/>
                <a:cs typeface="Inter Regular" pitchFamily="34" charset="-120"/>
              </a:rPr>
              <a:t>ESG and Board disclosures published per global guidelines.</a:t>
            </a:r>
            <a:endParaRPr lang="en-US" sz="1600" dirty="0"/>
          </a:p>
        </p:txBody>
      </p:sp>
      <p:pic>
        <p:nvPicPr>
          <p:cNvPr id="55" name="Image 21" descr=" "/>
          <p:cNvPicPr>
            <a:picLocks noChangeAspect="1"/>
          </p:cNvPicPr>
          <p:nvPr/>
        </p:nvPicPr>
        <p:blipFill>
          <a:blip r:embed="rId15">
            <a:extLst>
              <a:ext uri="{96DAC541-7B7A-43D3-8B79-37D633B846F1}">
                <asvg:svgBlip xmlns:asvg="http://schemas.microsoft.com/office/drawing/2016/SVG/main" r:embed="rId33"/>
              </a:ext>
            </a:extLst>
          </a:blip>
          <a:stretch>
            <a:fillRect/>
          </a:stretch>
        </p:blipFill>
        <p:spPr>
          <a:xfrm>
            <a:off x="1524191" y="10566400"/>
            <a:ext cx="7608251" cy="1168400"/>
          </a:xfrm>
          <a:prstGeom prst="rect">
            <a:avLst/>
          </a:prstGeom>
        </p:spPr>
      </p:pic>
      <p:pic>
        <p:nvPicPr>
          <p:cNvPr id="56" name="Image 22" descr=" "/>
          <p:cNvPicPr>
            <a:picLocks noChangeAspect="1"/>
          </p:cNvPicPr>
          <p:nvPr/>
        </p:nvPicPr>
        <p:blipFill>
          <a:blip r:embed="rId17">
            <a:extLst>
              <a:ext uri="{96DAC541-7B7A-43D3-8B79-37D633B846F1}">
                <asvg:svgBlip xmlns:asvg="http://schemas.microsoft.com/office/drawing/2016/SVG/main" r:embed="rId34"/>
              </a:ext>
            </a:extLst>
          </a:blip>
          <a:stretch>
            <a:fillRect/>
          </a:stretch>
        </p:blipFill>
        <p:spPr>
          <a:xfrm>
            <a:off x="2032254" y="10845800"/>
            <a:ext cx="304838" cy="304800"/>
          </a:xfrm>
          <a:prstGeom prst="rect">
            <a:avLst/>
          </a:prstGeom>
        </p:spPr>
      </p:pic>
      <p:pic>
        <p:nvPicPr>
          <p:cNvPr id="58" name="Image 24" descr=" "/>
          <p:cNvPicPr>
            <a:picLocks noChangeAspect="1"/>
          </p:cNvPicPr>
          <p:nvPr/>
        </p:nvPicPr>
        <p:blipFill>
          <a:blip r:embed="rId35">
            <a:extLst>
              <a:ext uri="{96DAC541-7B7A-43D3-8B79-37D633B846F1}">
                <asvg:svgBlip xmlns:asvg="http://schemas.microsoft.com/office/drawing/2016/SVG/main" r:embed="rId36"/>
              </a:ext>
            </a:extLst>
          </a:blip>
          <a:stretch>
            <a:fillRect/>
          </a:stretch>
        </p:blipFill>
        <p:spPr>
          <a:xfrm>
            <a:off x="2079885" y="10931525"/>
            <a:ext cx="209576" cy="152459"/>
          </a:xfrm>
          <a:prstGeom prst="rect">
            <a:avLst/>
          </a:prstGeom>
        </p:spPr>
      </p:pic>
      <p:sp>
        <p:nvSpPr>
          <p:cNvPr id="59" name="Text 32"/>
          <p:cNvSpPr/>
          <p:nvPr/>
        </p:nvSpPr>
        <p:spPr>
          <a:xfrm>
            <a:off x="2553019" y="10845800"/>
            <a:ext cx="6139101" cy="372533"/>
          </a:xfrm>
          <a:prstGeom prst="rect">
            <a:avLst/>
          </a:prstGeom>
          <a:noFill/>
          <a:ln/>
        </p:spPr>
        <p:txBody>
          <a:bodyPr wrap="square" lIns="0" tIns="0" rIns="0" bIns="0" rtlCol="0" anchor="t"/>
          <a:lstStyle/>
          <a:p>
            <a:pPr marL="0" indent="0" algn="l">
              <a:lnSpc>
                <a:spcPts val="2400"/>
              </a:lnSpc>
              <a:buNone/>
            </a:pPr>
            <a:r>
              <a:rPr lang="en-US" sz="1600" kern="0" spc="-32" dirty="0">
                <a:solidFill>
                  <a:srgbClr val="6D6D6D">
                    <a:alpha val="100000"/>
                  </a:srgbClr>
                </a:solidFill>
                <a:latin typeface="Inter Regular" pitchFamily="34" charset="0"/>
                <a:ea typeface="Inter Regular" pitchFamily="34" charset="-122"/>
                <a:cs typeface="Inter Regular" pitchFamily="34" charset="-120"/>
              </a:rPr>
              <a:t>Quarterly audits maintained with no major findings across 2024</a:t>
            </a:r>
            <a:endParaRPr lang="en-US" sz="16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solidFill>
          <a:srgbClr val="000000"/>
        </a:solidFill>
        <a:effectLst/>
      </p:bgPr>
    </p:bg>
    <p:spTree>
      <p:nvGrpSpPr>
        <p:cNvPr id="1" name=""/>
        <p:cNvGrpSpPr/>
        <p:nvPr/>
      </p:nvGrpSpPr>
      <p:grpSpPr>
        <a:xfrm>
          <a:off x="0" y="0"/>
          <a:ext cx="0" cy="0"/>
          <a:chOff x="0" y="0"/>
          <a:chExt cx="0" cy="0"/>
        </a:xfrm>
      </p:grpSpPr>
      <p:pic>
        <p:nvPicPr>
          <p:cNvPr id="2" name="Image 0" descr=" "/>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904813" y="2679700"/>
            <a:ext cx="9195949" cy="9194800"/>
          </a:xfrm>
          <a:prstGeom prst="rect">
            <a:avLst/>
          </a:prstGeom>
        </p:spPr>
      </p:pic>
      <p:sp>
        <p:nvSpPr>
          <p:cNvPr id="6" name="Text 0"/>
          <p:cNvSpPr/>
          <p:nvPr/>
        </p:nvSpPr>
        <p:spPr>
          <a:xfrm>
            <a:off x="1524191" y="1524000"/>
            <a:ext cx="8103613" cy="1930400"/>
          </a:xfrm>
          <a:prstGeom prst="rect">
            <a:avLst/>
          </a:prstGeom>
          <a:noFill/>
          <a:ln/>
        </p:spPr>
        <p:txBody>
          <a:bodyPr wrap="square" lIns="0" tIns="0" rIns="0" bIns="0" rtlCol="0" anchor="t"/>
          <a:lstStyle/>
          <a:p>
            <a:pPr marL="0" indent="0" algn="l">
              <a:lnSpc>
                <a:spcPts val="6600"/>
              </a:lnSpc>
              <a:buNone/>
            </a:pPr>
            <a:r>
              <a:rPr lang="en-US" sz="6000" kern="0" spc="-240" dirty="0">
                <a:solidFill>
                  <a:srgbClr val="FFFFFF">
                    <a:alpha val="100000"/>
                  </a:srgbClr>
                </a:solidFill>
                <a:latin typeface="Inter Regular" pitchFamily="34" charset="0"/>
                <a:ea typeface="Inter Regular" pitchFamily="34" charset="-122"/>
                <a:cs typeface="Inter Regular" pitchFamily="34" charset="-120"/>
              </a:rPr>
              <a:t>CSR Budget &amp; Spending Breakdown</a:t>
            </a:r>
            <a:endParaRPr lang="en-US" sz="6000" dirty="0"/>
          </a:p>
        </p:txBody>
      </p:sp>
      <p:sp>
        <p:nvSpPr>
          <p:cNvPr id="7" name="Text 1"/>
          <p:cNvSpPr/>
          <p:nvPr/>
        </p:nvSpPr>
        <p:spPr>
          <a:xfrm>
            <a:off x="1524191" y="3454400"/>
            <a:ext cx="7917323" cy="1591733"/>
          </a:xfrm>
          <a:prstGeom prst="rect">
            <a:avLst/>
          </a:prstGeom>
          <a:noFill/>
          <a:ln/>
        </p:spPr>
        <p:txBody>
          <a:bodyPr wrap="square" lIns="0" tIns="0" rIns="0" bIns="0" rtlCol="0" anchor="t"/>
          <a:lstStyle/>
          <a:p>
            <a:pPr marL="0" indent="0" algn="l">
              <a:lnSpc>
                <a:spcPts val="2400"/>
              </a:lnSpc>
              <a:buNone/>
            </a:pPr>
            <a:r>
              <a:rPr lang="en-US" sz="1600" kern="0" spc="-32" dirty="0">
                <a:solidFill>
                  <a:srgbClr val="B0B0B0">
                    <a:alpha val="100000"/>
                  </a:srgbClr>
                </a:solidFill>
                <a:latin typeface="Inter Regular" pitchFamily="34" charset="0"/>
                <a:ea typeface="Inter Regular" pitchFamily="34" charset="-122"/>
                <a:cs typeface="Inter Regular" pitchFamily="34" charset="-120"/>
              </a:rPr>
              <a:t>Climate-focused programs garnered the most funding, supporting our emissions and sustainability objectives, while education initiatives encompassed digital literacy, job readiness training, and scholarships for underserved communities. Additionally, health investments included mobile clinics, wellness partnerships, and mental health support.</a:t>
            </a:r>
            <a:endParaRPr lang="en-US" sz="1600" dirty="0"/>
          </a:p>
        </p:txBody>
      </p:sp>
      <p:sp>
        <p:nvSpPr>
          <p:cNvPr id="10" name="Text 4"/>
          <p:cNvSpPr/>
          <p:nvPr/>
        </p:nvSpPr>
        <p:spPr>
          <a:xfrm>
            <a:off x="1752819" y="5651500"/>
            <a:ext cx="2506447" cy="931333"/>
          </a:xfrm>
          <a:prstGeom prst="rect">
            <a:avLst/>
          </a:prstGeom>
          <a:noFill/>
          <a:ln/>
        </p:spPr>
        <p:txBody>
          <a:bodyPr wrap="square" lIns="0" tIns="0" rIns="0" bIns="0" rtlCol="0" anchor="t"/>
          <a:lstStyle/>
          <a:p>
            <a:pPr marL="0" indent="0" algn="l">
              <a:lnSpc>
                <a:spcPts val="6000"/>
              </a:lnSpc>
              <a:buNone/>
            </a:pPr>
            <a:r>
              <a:rPr lang="en-US" sz="4000" kern="0" spc="-80" dirty="0">
                <a:solidFill>
                  <a:srgbClr val="FFFFFF">
                    <a:alpha val="100000"/>
                  </a:srgbClr>
                </a:solidFill>
                <a:latin typeface="Inter Medium" pitchFamily="34" charset="0"/>
                <a:ea typeface="Inter Medium" pitchFamily="34" charset="-122"/>
                <a:cs typeface="Inter Medium" pitchFamily="34" charset="-120"/>
              </a:rPr>
              <a:t>$200,000</a:t>
            </a:r>
            <a:endParaRPr lang="en-US" sz="4000" dirty="0"/>
          </a:p>
        </p:txBody>
      </p:sp>
      <p:sp>
        <p:nvSpPr>
          <p:cNvPr id="11" name="Text 5"/>
          <p:cNvSpPr/>
          <p:nvPr/>
        </p:nvSpPr>
        <p:spPr>
          <a:xfrm>
            <a:off x="1752819" y="6985000"/>
            <a:ext cx="2417535" cy="931333"/>
          </a:xfrm>
          <a:prstGeom prst="rect">
            <a:avLst/>
          </a:prstGeom>
          <a:noFill/>
          <a:ln/>
        </p:spPr>
        <p:txBody>
          <a:bodyPr wrap="square" lIns="0" tIns="0" rIns="0" bIns="0" rtlCol="0" anchor="t"/>
          <a:lstStyle/>
          <a:p>
            <a:pPr marL="0" indent="0" algn="l">
              <a:lnSpc>
                <a:spcPts val="6000"/>
              </a:lnSpc>
              <a:buNone/>
            </a:pPr>
            <a:r>
              <a:rPr lang="en-US" sz="4000" kern="0" spc="-80" dirty="0">
                <a:solidFill>
                  <a:srgbClr val="B0B0B0">
                    <a:alpha val="100000"/>
                  </a:srgbClr>
                </a:solidFill>
                <a:latin typeface="Inter Medium" pitchFamily="34" charset="0"/>
                <a:ea typeface="Inter Medium" pitchFamily="34" charset="-122"/>
                <a:cs typeface="Inter Medium" pitchFamily="34" charset="-120"/>
              </a:rPr>
              <a:t>$150,000</a:t>
            </a:r>
            <a:endParaRPr lang="en-US" sz="4000" dirty="0"/>
          </a:p>
        </p:txBody>
      </p:sp>
      <p:sp>
        <p:nvSpPr>
          <p:cNvPr id="12" name="Text 6"/>
          <p:cNvSpPr/>
          <p:nvPr/>
        </p:nvSpPr>
        <p:spPr>
          <a:xfrm>
            <a:off x="1752819" y="8318500"/>
            <a:ext cx="2430237" cy="931333"/>
          </a:xfrm>
          <a:prstGeom prst="rect">
            <a:avLst/>
          </a:prstGeom>
          <a:noFill/>
          <a:ln/>
        </p:spPr>
        <p:txBody>
          <a:bodyPr wrap="square" lIns="0" tIns="0" rIns="0" bIns="0" rtlCol="0" anchor="t"/>
          <a:lstStyle/>
          <a:p>
            <a:pPr marL="0" indent="0" algn="l">
              <a:lnSpc>
                <a:spcPts val="6000"/>
              </a:lnSpc>
              <a:buNone/>
            </a:pPr>
            <a:r>
              <a:rPr lang="en-US" sz="4000" kern="0" spc="-80" dirty="0">
                <a:solidFill>
                  <a:srgbClr val="B0B0B0">
                    <a:alpha val="100000"/>
                  </a:srgbClr>
                </a:solidFill>
                <a:latin typeface="Inter Medium" pitchFamily="34" charset="0"/>
                <a:ea typeface="Inter Medium" pitchFamily="34" charset="-122"/>
                <a:cs typeface="Inter Medium" pitchFamily="34" charset="-120"/>
              </a:rPr>
              <a:t>$100,000</a:t>
            </a:r>
            <a:endParaRPr lang="en-US" sz="4000" dirty="0"/>
          </a:p>
        </p:txBody>
      </p:sp>
      <p:sp>
        <p:nvSpPr>
          <p:cNvPr id="13" name="Text 7"/>
          <p:cNvSpPr/>
          <p:nvPr/>
        </p:nvSpPr>
        <p:spPr>
          <a:xfrm>
            <a:off x="1752819" y="9652000"/>
            <a:ext cx="2188907" cy="931333"/>
          </a:xfrm>
          <a:prstGeom prst="rect">
            <a:avLst/>
          </a:prstGeom>
          <a:noFill/>
          <a:ln/>
        </p:spPr>
        <p:txBody>
          <a:bodyPr wrap="square" lIns="0" tIns="0" rIns="0" bIns="0" rtlCol="0" anchor="t"/>
          <a:lstStyle/>
          <a:p>
            <a:pPr marL="0" indent="0" algn="l">
              <a:lnSpc>
                <a:spcPts val="6000"/>
              </a:lnSpc>
              <a:buNone/>
            </a:pPr>
            <a:r>
              <a:rPr lang="en-US" sz="4000" kern="0" spc="-80" dirty="0">
                <a:solidFill>
                  <a:srgbClr val="B0B0B0">
                    <a:alpha val="100000"/>
                  </a:srgbClr>
                </a:solidFill>
                <a:latin typeface="Inter Medium" pitchFamily="34" charset="0"/>
                <a:ea typeface="Inter Medium" pitchFamily="34" charset="-122"/>
                <a:cs typeface="Inter Medium" pitchFamily="34" charset="-120"/>
              </a:rPr>
              <a:t>$50,000</a:t>
            </a:r>
            <a:endParaRPr lang="en-US" sz="4000" dirty="0"/>
          </a:p>
        </p:txBody>
      </p:sp>
      <p:grpSp>
        <p:nvGrpSpPr>
          <p:cNvPr id="34" name="Group 33">
            <a:extLst>
              <a:ext uri="{FF2B5EF4-FFF2-40B4-BE49-F238E27FC236}">
                <a16:creationId xmlns:a16="http://schemas.microsoft.com/office/drawing/2014/main" id="{1144E0EC-3626-4D78-9370-B78CB6E92FDA}"/>
              </a:ext>
            </a:extLst>
          </p:cNvPr>
          <p:cNvGrpSpPr/>
          <p:nvPr/>
        </p:nvGrpSpPr>
        <p:grpSpPr>
          <a:xfrm>
            <a:off x="9564295" y="5981700"/>
            <a:ext cx="6012085" cy="1261533"/>
            <a:chOff x="9564295" y="5981700"/>
            <a:chExt cx="6012085" cy="1261533"/>
          </a:xfrm>
        </p:grpSpPr>
        <p:sp>
          <p:nvSpPr>
            <p:cNvPr id="8" name="Text 2"/>
            <p:cNvSpPr/>
            <p:nvPr/>
          </p:nvSpPr>
          <p:spPr>
            <a:xfrm>
              <a:off x="9564295" y="5981700"/>
              <a:ext cx="779031" cy="372533"/>
            </a:xfrm>
            <a:prstGeom prst="rect">
              <a:avLst/>
            </a:prstGeom>
            <a:noFill/>
            <a:ln/>
          </p:spPr>
          <p:txBody>
            <a:bodyPr wrap="square" lIns="0" tIns="0" rIns="0" bIns="0" rtlCol="0" anchor="t"/>
            <a:lstStyle/>
            <a:p>
              <a:pPr marL="0" indent="0" algn="l">
                <a:lnSpc>
                  <a:spcPts val="2400"/>
                </a:lnSpc>
                <a:buNone/>
              </a:pPr>
              <a:r>
                <a:rPr lang="en-US" sz="1600" kern="0" spc="-32" dirty="0">
                  <a:solidFill>
                    <a:srgbClr val="FFFFFF">
                      <a:alpha val="100000"/>
                    </a:srgbClr>
                  </a:solidFill>
                  <a:latin typeface="Inter Regular" pitchFamily="34" charset="0"/>
                  <a:ea typeface="Inter Regular" pitchFamily="34" charset="-122"/>
                  <a:cs typeface="Inter Regular" pitchFamily="34" charset="-120"/>
                </a:rPr>
                <a:t>Climate</a:t>
              </a:r>
              <a:endParaRPr lang="en-US" sz="1600" dirty="0"/>
            </a:p>
          </p:txBody>
        </p:sp>
        <p:sp>
          <p:nvSpPr>
            <p:cNvPr id="9" name="Text 3"/>
            <p:cNvSpPr/>
            <p:nvPr/>
          </p:nvSpPr>
          <p:spPr>
            <a:xfrm>
              <a:off x="9564295" y="6311900"/>
              <a:ext cx="1236288" cy="931333"/>
            </a:xfrm>
            <a:prstGeom prst="rect">
              <a:avLst/>
            </a:prstGeom>
            <a:noFill/>
            <a:ln/>
          </p:spPr>
          <p:txBody>
            <a:bodyPr wrap="square" lIns="0" tIns="0" rIns="0" bIns="0" rtlCol="0" anchor="t"/>
            <a:lstStyle/>
            <a:p>
              <a:pPr marL="0" indent="0" algn="l">
                <a:lnSpc>
                  <a:spcPts val="6000"/>
                </a:lnSpc>
                <a:buNone/>
              </a:pPr>
              <a:r>
                <a:rPr lang="en-US" sz="4000" kern="0" spc="-80" dirty="0">
                  <a:solidFill>
                    <a:srgbClr val="FFFFFF">
                      <a:alpha val="100000"/>
                    </a:srgbClr>
                  </a:solidFill>
                  <a:latin typeface="Inter Medium" pitchFamily="34" charset="0"/>
                  <a:ea typeface="Inter Medium" pitchFamily="34" charset="-122"/>
                  <a:cs typeface="Inter Medium" pitchFamily="34" charset="-120"/>
                </a:rPr>
                <a:t>40%</a:t>
              </a:r>
              <a:endParaRPr lang="en-US" sz="4000" dirty="0"/>
            </a:p>
          </p:txBody>
        </p:sp>
        <p:sp>
          <p:nvSpPr>
            <p:cNvPr id="14" name="Text 8"/>
            <p:cNvSpPr/>
            <p:nvPr/>
          </p:nvSpPr>
          <p:spPr>
            <a:xfrm>
              <a:off x="11304413" y="6311900"/>
              <a:ext cx="1236288" cy="931333"/>
            </a:xfrm>
            <a:prstGeom prst="rect">
              <a:avLst/>
            </a:prstGeom>
            <a:noFill/>
            <a:ln/>
          </p:spPr>
          <p:txBody>
            <a:bodyPr wrap="square" lIns="0" tIns="0" rIns="0" bIns="0" rtlCol="0" anchor="t"/>
            <a:lstStyle/>
            <a:p>
              <a:pPr marL="0" indent="0" algn="l">
                <a:lnSpc>
                  <a:spcPts val="6000"/>
                </a:lnSpc>
                <a:buNone/>
              </a:pPr>
              <a:r>
                <a:rPr lang="en-US" sz="4000" kern="0" spc="-80" dirty="0">
                  <a:solidFill>
                    <a:srgbClr val="B0B0B0">
                      <a:alpha val="100000"/>
                    </a:srgbClr>
                  </a:solidFill>
                  <a:latin typeface="Inter Medium" pitchFamily="34" charset="0"/>
                  <a:ea typeface="Inter Medium" pitchFamily="34" charset="-122"/>
                  <a:cs typeface="Inter Medium" pitchFamily="34" charset="-120"/>
                </a:rPr>
                <a:t>30%</a:t>
              </a:r>
              <a:endParaRPr lang="en-US" sz="4000" dirty="0"/>
            </a:p>
          </p:txBody>
        </p:sp>
        <p:sp>
          <p:nvSpPr>
            <p:cNvPr id="15" name="Text 9"/>
            <p:cNvSpPr/>
            <p:nvPr/>
          </p:nvSpPr>
          <p:spPr>
            <a:xfrm>
              <a:off x="12904813" y="6311900"/>
              <a:ext cx="1210885" cy="931333"/>
            </a:xfrm>
            <a:prstGeom prst="rect">
              <a:avLst/>
            </a:prstGeom>
            <a:noFill/>
            <a:ln/>
          </p:spPr>
          <p:txBody>
            <a:bodyPr wrap="square" lIns="0" tIns="0" rIns="0" bIns="0" rtlCol="0" anchor="t"/>
            <a:lstStyle/>
            <a:p>
              <a:pPr marL="0" indent="0" algn="l">
                <a:lnSpc>
                  <a:spcPts val="6000"/>
                </a:lnSpc>
                <a:buNone/>
              </a:pPr>
              <a:r>
                <a:rPr lang="en-US" sz="4000" kern="0" spc="-80" dirty="0">
                  <a:solidFill>
                    <a:srgbClr val="B0B0B0">
                      <a:alpha val="100000"/>
                    </a:srgbClr>
                  </a:solidFill>
                  <a:latin typeface="Inter Medium" pitchFamily="34" charset="0"/>
                  <a:ea typeface="Inter Medium" pitchFamily="34" charset="-122"/>
                  <a:cs typeface="Inter Medium" pitchFamily="34" charset="-120"/>
                </a:rPr>
                <a:t>20%</a:t>
              </a:r>
              <a:endParaRPr lang="en-US" sz="4000" dirty="0"/>
            </a:p>
          </p:txBody>
        </p:sp>
        <p:sp>
          <p:nvSpPr>
            <p:cNvPr id="16" name="Text 10"/>
            <p:cNvSpPr/>
            <p:nvPr/>
          </p:nvSpPr>
          <p:spPr>
            <a:xfrm>
              <a:off x="14429003" y="6311900"/>
              <a:ext cx="1147377" cy="931333"/>
            </a:xfrm>
            <a:prstGeom prst="rect">
              <a:avLst/>
            </a:prstGeom>
            <a:noFill/>
            <a:ln/>
          </p:spPr>
          <p:txBody>
            <a:bodyPr wrap="square" lIns="0" tIns="0" rIns="0" bIns="0" rtlCol="0" anchor="t"/>
            <a:lstStyle/>
            <a:p>
              <a:pPr marL="0" indent="0" algn="l">
                <a:lnSpc>
                  <a:spcPts val="6000"/>
                </a:lnSpc>
                <a:buNone/>
              </a:pPr>
              <a:r>
                <a:rPr lang="en-US" sz="4000" kern="0" spc="-80" dirty="0">
                  <a:solidFill>
                    <a:srgbClr val="B0B0B0">
                      <a:alpha val="100000"/>
                    </a:srgbClr>
                  </a:solidFill>
                  <a:latin typeface="Inter Medium" pitchFamily="34" charset="0"/>
                  <a:ea typeface="Inter Medium" pitchFamily="34" charset="-122"/>
                  <a:cs typeface="Inter Medium" pitchFamily="34" charset="-120"/>
                </a:rPr>
                <a:t>10%</a:t>
              </a:r>
              <a:endParaRPr lang="en-US" sz="4000" dirty="0"/>
            </a:p>
          </p:txBody>
        </p:sp>
        <p:sp>
          <p:nvSpPr>
            <p:cNvPr id="17" name="Text 11"/>
            <p:cNvSpPr/>
            <p:nvPr/>
          </p:nvSpPr>
          <p:spPr>
            <a:xfrm>
              <a:off x="11304413" y="5981700"/>
              <a:ext cx="994958" cy="372533"/>
            </a:xfrm>
            <a:prstGeom prst="rect">
              <a:avLst/>
            </a:prstGeom>
            <a:noFill/>
            <a:ln/>
          </p:spPr>
          <p:txBody>
            <a:bodyPr wrap="square" lIns="0" tIns="0" rIns="0" bIns="0" rtlCol="0" anchor="t"/>
            <a:lstStyle/>
            <a:p>
              <a:pPr marL="0" indent="0" algn="l">
                <a:lnSpc>
                  <a:spcPts val="2400"/>
                </a:lnSpc>
                <a:buNone/>
              </a:pPr>
              <a:r>
                <a:rPr lang="en-US" sz="1600" kern="0" spc="-32" dirty="0">
                  <a:solidFill>
                    <a:srgbClr val="B0B0B0">
                      <a:alpha val="100000"/>
                    </a:srgbClr>
                  </a:solidFill>
                  <a:latin typeface="Inter Regular" pitchFamily="34" charset="0"/>
                  <a:ea typeface="Inter Regular" pitchFamily="34" charset="-122"/>
                  <a:cs typeface="Inter Regular" pitchFamily="34" charset="-120"/>
                </a:rPr>
                <a:t>Education</a:t>
              </a:r>
              <a:endParaRPr lang="en-US" sz="1600" dirty="0"/>
            </a:p>
          </p:txBody>
        </p:sp>
        <p:sp>
          <p:nvSpPr>
            <p:cNvPr id="18" name="Text 12"/>
            <p:cNvSpPr/>
            <p:nvPr/>
          </p:nvSpPr>
          <p:spPr>
            <a:xfrm>
              <a:off x="12904813" y="5981700"/>
              <a:ext cx="677418" cy="372533"/>
            </a:xfrm>
            <a:prstGeom prst="rect">
              <a:avLst/>
            </a:prstGeom>
            <a:noFill/>
            <a:ln/>
          </p:spPr>
          <p:txBody>
            <a:bodyPr wrap="square" lIns="0" tIns="0" rIns="0" bIns="0" rtlCol="0" anchor="t"/>
            <a:lstStyle/>
            <a:p>
              <a:pPr marL="0" indent="0" algn="l">
                <a:lnSpc>
                  <a:spcPts val="2400"/>
                </a:lnSpc>
                <a:buNone/>
              </a:pPr>
              <a:r>
                <a:rPr lang="en-US" sz="1600" kern="0" spc="-32" dirty="0">
                  <a:solidFill>
                    <a:srgbClr val="B0B0B0">
                      <a:alpha val="100000"/>
                    </a:srgbClr>
                  </a:solidFill>
                  <a:latin typeface="Inter Regular" pitchFamily="34" charset="0"/>
                  <a:ea typeface="Inter Regular" pitchFamily="34" charset="-122"/>
                  <a:cs typeface="Inter Regular" pitchFamily="34" charset="-120"/>
                </a:rPr>
                <a:t>Health</a:t>
              </a:r>
              <a:endParaRPr lang="en-US" sz="1600" dirty="0"/>
            </a:p>
          </p:txBody>
        </p:sp>
        <p:sp>
          <p:nvSpPr>
            <p:cNvPr id="19" name="Text 13"/>
            <p:cNvSpPr/>
            <p:nvPr/>
          </p:nvSpPr>
          <p:spPr>
            <a:xfrm>
              <a:off x="14429003" y="5981700"/>
              <a:ext cx="601208" cy="372533"/>
            </a:xfrm>
            <a:prstGeom prst="rect">
              <a:avLst/>
            </a:prstGeom>
            <a:noFill/>
            <a:ln/>
          </p:spPr>
          <p:txBody>
            <a:bodyPr wrap="square" lIns="0" tIns="0" rIns="0" bIns="0" rtlCol="0" anchor="t"/>
            <a:lstStyle/>
            <a:p>
              <a:pPr marL="0" indent="0" algn="l">
                <a:lnSpc>
                  <a:spcPts val="2400"/>
                </a:lnSpc>
                <a:buNone/>
              </a:pPr>
              <a:r>
                <a:rPr lang="en-US" sz="1600" kern="0" spc="-32" dirty="0">
                  <a:solidFill>
                    <a:srgbClr val="B0B0B0">
                      <a:alpha val="100000"/>
                    </a:srgbClr>
                  </a:solidFill>
                  <a:latin typeface="Inter Regular" pitchFamily="34" charset="0"/>
                  <a:ea typeface="Inter Regular" pitchFamily="34" charset="-122"/>
                  <a:cs typeface="Inter Regular" pitchFamily="34" charset="-120"/>
                </a:rPr>
                <a:t>Other</a:t>
              </a:r>
              <a:endParaRPr lang="en-US" sz="1600" dirty="0"/>
            </a:p>
          </p:txBody>
        </p:sp>
      </p:grpSp>
      <p:sp>
        <p:nvSpPr>
          <p:cNvPr id="20" name="Text 14"/>
          <p:cNvSpPr/>
          <p:nvPr/>
        </p:nvSpPr>
        <p:spPr>
          <a:xfrm>
            <a:off x="1524191" y="12090400"/>
            <a:ext cx="7904621" cy="677333"/>
          </a:xfrm>
          <a:prstGeom prst="rect">
            <a:avLst/>
          </a:prstGeom>
          <a:noFill/>
          <a:ln/>
        </p:spPr>
        <p:txBody>
          <a:bodyPr wrap="square" lIns="0" tIns="0" rIns="0" bIns="0" rtlCol="0" anchor="t"/>
          <a:lstStyle/>
          <a:p>
            <a:pPr marL="0" indent="0" algn="l">
              <a:lnSpc>
                <a:spcPts val="2400"/>
              </a:lnSpc>
              <a:buNone/>
            </a:pPr>
            <a:r>
              <a:rPr lang="en-US" sz="1600" kern="0" spc="-32" dirty="0">
                <a:solidFill>
                  <a:srgbClr val="B0B0B0">
                    <a:alpha val="100000"/>
                  </a:srgbClr>
                </a:solidFill>
                <a:latin typeface="Inter Regular" pitchFamily="34" charset="0"/>
                <a:ea typeface="Inter Regular" pitchFamily="34" charset="-122"/>
                <a:cs typeface="Inter Regular" pitchFamily="34" charset="-120"/>
              </a:rPr>
              <a:t>The 2025 strategy outlines a 15% boost in funding for initiatives focused on the circular economy and social innovation.</a:t>
            </a:r>
            <a:endParaRPr lang="en-US" sz="1600" dirty="0"/>
          </a:p>
        </p:txBody>
      </p:sp>
      <p:sp>
        <p:nvSpPr>
          <p:cNvPr id="22" name="Shape 15"/>
          <p:cNvSpPr/>
          <p:nvPr/>
        </p:nvSpPr>
        <p:spPr>
          <a:xfrm>
            <a:off x="1524191" y="5334000"/>
            <a:ext cx="939917" cy="304800"/>
          </a:xfrm>
          <a:prstGeom prst="rect">
            <a:avLst/>
          </a:prstGeom>
          <a:noFill/>
          <a:ln/>
        </p:spPr>
        <p:txBody>
          <a:bodyPr/>
          <a:lstStyle/>
          <a:p>
            <a:endParaRPr lang="en-ID"/>
          </a:p>
        </p:txBody>
      </p:sp>
      <p:sp>
        <p:nvSpPr>
          <p:cNvPr id="23" name="Shape 16"/>
          <p:cNvSpPr/>
          <p:nvPr/>
        </p:nvSpPr>
        <p:spPr>
          <a:xfrm>
            <a:off x="1524191" y="5422900"/>
            <a:ext cx="127016" cy="127000"/>
          </a:xfrm>
          <a:prstGeom prst="ellipse">
            <a:avLst/>
          </a:prstGeom>
          <a:solidFill>
            <a:srgbClr val="EA185A">
              <a:alpha val="100000"/>
            </a:srgbClr>
          </a:solidFill>
          <a:ln/>
        </p:spPr>
        <p:txBody>
          <a:bodyPr/>
          <a:lstStyle/>
          <a:p>
            <a:endParaRPr lang="en-ID"/>
          </a:p>
        </p:txBody>
      </p:sp>
      <p:sp>
        <p:nvSpPr>
          <p:cNvPr id="24" name="Text 17"/>
          <p:cNvSpPr/>
          <p:nvPr/>
        </p:nvSpPr>
        <p:spPr>
          <a:xfrm>
            <a:off x="1752819" y="5334000"/>
            <a:ext cx="779031" cy="372533"/>
          </a:xfrm>
          <a:prstGeom prst="rect">
            <a:avLst/>
          </a:prstGeom>
          <a:noFill/>
          <a:ln/>
        </p:spPr>
        <p:txBody>
          <a:bodyPr wrap="square" lIns="0" tIns="0" rIns="0" bIns="0" rtlCol="0" anchor="t"/>
          <a:lstStyle/>
          <a:p>
            <a:pPr marL="0" indent="0" algn="l">
              <a:lnSpc>
                <a:spcPts val="2400"/>
              </a:lnSpc>
              <a:buNone/>
            </a:pPr>
            <a:r>
              <a:rPr lang="en-US" sz="1600" kern="0" spc="-32" dirty="0">
                <a:solidFill>
                  <a:srgbClr val="FFFFFF">
                    <a:alpha val="100000"/>
                  </a:srgbClr>
                </a:solidFill>
                <a:latin typeface="Inter Regular" pitchFamily="34" charset="0"/>
                <a:ea typeface="Inter Regular" pitchFamily="34" charset="-122"/>
                <a:cs typeface="Inter Regular" pitchFamily="34" charset="-120"/>
              </a:rPr>
              <a:t>Climate</a:t>
            </a:r>
            <a:endParaRPr lang="en-US" sz="1600" dirty="0"/>
          </a:p>
        </p:txBody>
      </p:sp>
      <p:sp>
        <p:nvSpPr>
          <p:cNvPr id="25" name="Shape 18"/>
          <p:cNvSpPr/>
          <p:nvPr/>
        </p:nvSpPr>
        <p:spPr>
          <a:xfrm>
            <a:off x="1524191" y="6667500"/>
            <a:ext cx="1155844" cy="304800"/>
          </a:xfrm>
          <a:prstGeom prst="rect">
            <a:avLst/>
          </a:prstGeom>
          <a:noFill/>
          <a:ln/>
        </p:spPr>
        <p:txBody>
          <a:bodyPr/>
          <a:lstStyle/>
          <a:p>
            <a:endParaRPr lang="en-ID"/>
          </a:p>
        </p:txBody>
      </p:sp>
      <p:sp>
        <p:nvSpPr>
          <p:cNvPr id="26" name="Shape 19"/>
          <p:cNvSpPr/>
          <p:nvPr/>
        </p:nvSpPr>
        <p:spPr>
          <a:xfrm>
            <a:off x="1524191" y="6756400"/>
            <a:ext cx="127016" cy="127000"/>
          </a:xfrm>
          <a:prstGeom prst="ellipse">
            <a:avLst/>
          </a:prstGeom>
          <a:solidFill>
            <a:srgbClr val="FA3A81">
              <a:alpha val="100000"/>
            </a:srgbClr>
          </a:solidFill>
          <a:ln/>
        </p:spPr>
        <p:txBody>
          <a:bodyPr/>
          <a:lstStyle/>
          <a:p>
            <a:endParaRPr lang="en-ID"/>
          </a:p>
        </p:txBody>
      </p:sp>
      <p:sp>
        <p:nvSpPr>
          <p:cNvPr id="27" name="Text 20"/>
          <p:cNvSpPr/>
          <p:nvPr/>
        </p:nvSpPr>
        <p:spPr>
          <a:xfrm>
            <a:off x="1752819" y="6667500"/>
            <a:ext cx="994958" cy="372533"/>
          </a:xfrm>
          <a:prstGeom prst="rect">
            <a:avLst/>
          </a:prstGeom>
          <a:noFill/>
          <a:ln/>
        </p:spPr>
        <p:txBody>
          <a:bodyPr wrap="square" lIns="0" tIns="0" rIns="0" bIns="0" rtlCol="0" anchor="t"/>
          <a:lstStyle/>
          <a:p>
            <a:pPr marL="0" indent="0" algn="l">
              <a:lnSpc>
                <a:spcPts val="2400"/>
              </a:lnSpc>
              <a:buNone/>
            </a:pPr>
            <a:r>
              <a:rPr lang="en-US" sz="1600" kern="0" spc="-32" dirty="0">
                <a:solidFill>
                  <a:srgbClr val="B0B0B0">
                    <a:alpha val="100000"/>
                  </a:srgbClr>
                </a:solidFill>
                <a:latin typeface="Inter Regular" pitchFamily="34" charset="0"/>
                <a:ea typeface="Inter Regular" pitchFamily="34" charset="-122"/>
                <a:cs typeface="Inter Regular" pitchFamily="34" charset="-120"/>
              </a:rPr>
              <a:t>Education</a:t>
            </a:r>
            <a:endParaRPr lang="en-US" sz="1600" dirty="0"/>
          </a:p>
        </p:txBody>
      </p:sp>
      <p:sp>
        <p:nvSpPr>
          <p:cNvPr id="28" name="Shape 21"/>
          <p:cNvSpPr/>
          <p:nvPr/>
        </p:nvSpPr>
        <p:spPr>
          <a:xfrm>
            <a:off x="1524191" y="8001000"/>
            <a:ext cx="838305" cy="304800"/>
          </a:xfrm>
          <a:prstGeom prst="rect">
            <a:avLst/>
          </a:prstGeom>
          <a:noFill/>
          <a:ln/>
        </p:spPr>
        <p:txBody>
          <a:bodyPr/>
          <a:lstStyle/>
          <a:p>
            <a:endParaRPr lang="en-ID"/>
          </a:p>
        </p:txBody>
      </p:sp>
      <p:sp>
        <p:nvSpPr>
          <p:cNvPr id="29" name="Shape 22"/>
          <p:cNvSpPr/>
          <p:nvPr/>
        </p:nvSpPr>
        <p:spPr>
          <a:xfrm>
            <a:off x="1524191" y="8089900"/>
            <a:ext cx="127016" cy="127000"/>
          </a:xfrm>
          <a:prstGeom prst="ellipse">
            <a:avLst/>
          </a:prstGeom>
          <a:solidFill>
            <a:srgbClr val="FF5196">
              <a:alpha val="100000"/>
            </a:srgbClr>
          </a:solidFill>
          <a:ln/>
        </p:spPr>
        <p:txBody>
          <a:bodyPr/>
          <a:lstStyle/>
          <a:p>
            <a:endParaRPr lang="en-ID"/>
          </a:p>
        </p:txBody>
      </p:sp>
      <p:sp>
        <p:nvSpPr>
          <p:cNvPr id="30" name="Text 23"/>
          <p:cNvSpPr/>
          <p:nvPr/>
        </p:nvSpPr>
        <p:spPr>
          <a:xfrm>
            <a:off x="1752819" y="8001000"/>
            <a:ext cx="677418" cy="372533"/>
          </a:xfrm>
          <a:prstGeom prst="rect">
            <a:avLst/>
          </a:prstGeom>
          <a:noFill/>
          <a:ln/>
        </p:spPr>
        <p:txBody>
          <a:bodyPr wrap="square" lIns="0" tIns="0" rIns="0" bIns="0" rtlCol="0" anchor="t"/>
          <a:lstStyle/>
          <a:p>
            <a:pPr marL="0" indent="0" algn="l">
              <a:lnSpc>
                <a:spcPts val="2400"/>
              </a:lnSpc>
              <a:buNone/>
            </a:pPr>
            <a:r>
              <a:rPr lang="en-US" sz="1600" kern="0" spc="-32" dirty="0">
                <a:solidFill>
                  <a:srgbClr val="B0B0B0">
                    <a:alpha val="100000"/>
                  </a:srgbClr>
                </a:solidFill>
                <a:latin typeface="Inter Regular" pitchFamily="34" charset="0"/>
                <a:ea typeface="Inter Regular" pitchFamily="34" charset="-122"/>
                <a:cs typeface="Inter Regular" pitchFamily="34" charset="-120"/>
              </a:rPr>
              <a:t>Health</a:t>
            </a:r>
            <a:endParaRPr lang="en-US" sz="1600" dirty="0"/>
          </a:p>
        </p:txBody>
      </p:sp>
      <p:sp>
        <p:nvSpPr>
          <p:cNvPr id="31" name="Shape 24"/>
          <p:cNvSpPr/>
          <p:nvPr/>
        </p:nvSpPr>
        <p:spPr>
          <a:xfrm>
            <a:off x="1524191" y="9334500"/>
            <a:ext cx="762095" cy="304800"/>
          </a:xfrm>
          <a:prstGeom prst="rect">
            <a:avLst/>
          </a:prstGeom>
          <a:noFill/>
          <a:ln/>
        </p:spPr>
        <p:txBody>
          <a:bodyPr/>
          <a:lstStyle/>
          <a:p>
            <a:endParaRPr lang="en-ID"/>
          </a:p>
        </p:txBody>
      </p:sp>
      <p:sp>
        <p:nvSpPr>
          <p:cNvPr id="32" name="Shape 25"/>
          <p:cNvSpPr/>
          <p:nvPr/>
        </p:nvSpPr>
        <p:spPr>
          <a:xfrm>
            <a:off x="1524191" y="9423400"/>
            <a:ext cx="127016" cy="127000"/>
          </a:xfrm>
          <a:prstGeom prst="ellipse">
            <a:avLst/>
          </a:prstGeom>
          <a:solidFill>
            <a:srgbClr val="FFA1C9">
              <a:alpha val="100000"/>
            </a:srgbClr>
          </a:solidFill>
          <a:ln/>
        </p:spPr>
        <p:txBody>
          <a:bodyPr/>
          <a:lstStyle/>
          <a:p>
            <a:endParaRPr lang="en-ID"/>
          </a:p>
        </p:txBody>
      </p:sp>
      <p:sp>
        <p:nvSpPr>
          <p:cNvPr id="33" name="Text 26"/>
          <p:cNvSpPr/>
          <p:nvPr/>
        </p:nvSpPr>
        <p:spPr>
          <a:xfrm>
            <a:off x="1752819" y="9334500"/>
            <a:ext cx="601208" cy="372533"/>
          </a:xfrm>
          <a:prstGeom prst="rect">
            <a:avLst/>
          </a:prstGeom>
          <a:noFill/>
          <a:ln/>
        </p:spPr>
        <p:txBody>
          <a:bodyPr wrap="square" lIns="0" tIns="0" rIns="0" bIns="0" rtlCol="0" anchor="t"/>
          <a:lstStyle/>
          <a:p>
            <a:pPr marL="0" indent="0" algn="l">
              <a:lnSpc>
                <a:spcPts val="2400"/>
              </a:lnSpc>
              <a:buNone/>
            </a:pPr>
            <a:r>
              <a:rPr lang="en-US" sz="1600" kern="0" spc="-32" dirty="0">
                <a:solidFill>
                  <a:srgbClr val="B0B0B0">
                    <a:alpha val="100000"/>
                  </a:srgbClr>
                </a:solidFill>
                <a:latin typeface="Inter Regular" pitchFamily="34" charset="0"/>
                <a:ea typeface="Inter Regular" pitchFamily="34" charset="-122"/>
                <a:cs typeface="Inter Regular" pitchFamily="34" charset="-120"/>
              </a:rPr>
              <a:t>Other</a:t>
            </a:r>
            <a:endParaRPr lang="en-US" sz="1600" dirty="0"/>
          </a:p>
        </p:txBody>
      </p:sp>
      <p:graphicFrame>
        <p:nvGraphicFramePr>
          <p:cNvPr id="37" name="Chart 36">
            <a:extLst>
              <a:ext uri="{FF2B5EF4-FFF2-40B4-BE49-F238E27FC236}">
                <a16:creationId xmlns:a16="http://schemas.microsoft.com/office/drawing/2014/main" id="{348E86D5-0B63-4EEC-8D3E-77EF87DDFB25}"/>
              </a:ext>
            </a:extLst>
          </p:cNvPr>
          <p:cNvGraphicFramePr/>
          <p:nvPr>
            <p:extLst>
              <p:ext uri="{D42A27DB-BD31-4B8C-83A1-F6EECF244321}">
                <p14:modId xmlns:p14="http://schemas.microsoft.com/office/powerpoint/2010/main" val="16377805"/>
              </p:ext>
            </p:extLst>
          </p:nvPr>
        </p:nvGraphicFramePr>
        <p:xfrm>
          <a:off x="8685490" y="-1532468"/>
          <a:ext cx="18746510" cy="17584761"/>
        </p:xfrm>
        <a:graphic>
          <a:graphicData uri="http://schemas.openxmlformats.org/drawingml/2006/chart">
            <c:chart xmlns:c="http://schemas.openxmlformats.org/drawingml/2006/chart" xmlns:r="http://schemas.openxmlformats.org/officeDocument/2006/relationships" r:id="rId5"/>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solidFill>
          <a:srgbClr val="000000"/>
        </a:solidFill>
        <a:effectLst/>
      </p:bgPr>
    </p:bg>
    <p:spTree>
      <p:nvGrpSpPr>
        <p:cNvPr id="1" name=""/>
        <p:cNvGrpSpPr/>
        <p:nvPr/>
      </p:nvGrpSpPr>
      <p:grpSpPr>
        <a:xfrm>
          <a:off x="0" y="0"/>
          <a:ext cx="0" cy="0"/>
          <a:chOff x="0" y="0"/>
          <a:chExt cx="0" cy="0"/>
        </a:xfrm>
      </p:grpSpPr>
      <p:sp>
        <p:nvSpPr>
          <p:cNvPr id="2" name="Text 0"/>
          <p:cNvSpPr/>
          <p:nvPr/>
        </p:nvSpPr>
        <p:spPr>
          <a:xfrm>
            <a:off x="1524191" y="1524000"/>
            <a:ext cx="8103613" cy="2768600"/>
          </a:xfrm>
          <a:prstGeom prst="rect">
            <a:avLst/>
          </a:prstGeom>
          <a:noFill/>
          <a:ln/>
        </p:spPr>
        <p:txBody>
          <a:bodyPr wrap="square" lIns="0" tIns="0" rIns="0" bIns="0" rtlCol="0" anchor="t"/>
          <a:lstStyle/>
          <a:p>
            <a:pPr marL="0" indent="0" algn="l">
              <a:lnSpc>
                <a:spcPts val="6600"/>
              </a:lnSpc>
              <a:buNone/>
            </a:pPr>
            <a:r>
              <a:rPr lang="en-US" sz="6000" kern="0" spc="-240" dirty="0">
                <a:solidFill>
                  <a:srgbClr val="FFFFFF">
                    <a:alpha val="100000"/>
                  </a:srgbClr>
                </a:solidFill>
                <a:latin typeface="Inter Regular" pitchFamily="34" charset="0"/>
                <a:ea typeface="Inter Regular" pitchFamily="34" charset="-122"/>
                <a:cs typeface="Inter Regular" pitchFamily="34" charset="-120"/>
              </a:rPr>
              <a:t>Strategic Collaborations for Sustainable Impact</a:t>
            </a:r>
            <a:endParaRPr lang="en-US" sz="6000" dirty="0"/>
          </a:p>
        </p:txBody>
      </p:sp>
      <p:sp>
        <p:nvSpPr>
          <p:cNvPr id="3" name="Text 1"/>
          <p:cNvSpPr/>
          <p:nvPr/>
        </p:nvSpPr>
        <p:spPr>
          <a:xfrm>
            <a:off x="15025978" y="1727200"/>
            <a:ext cx="7904621" cy="982133"/>
          </a:xfrm>
          <a:prstGeom prst="rect">
            <a:avLst/>
          </a:prstGeom>
          <a:noFill/>
          <a:ln/>
        </p:spPr>
        <p:txBody>
          <a:bodyPr wrap="square" lIns="0" tIns="0" rIns="0" bIns="0" rtlCol="0" anchor="t"/>
          <a:lstStyle/>
          <a:p>
            <a:pPr marL="0" indent="0" algn="l">
              <a:lnSpc>
                <a:spcPts val="2400"/>
              </a:lnSpc>
              <a:buNone/>
            </a:pPr>
            <a:r>
              <a:rPr lang="en-US" sz="1600" kern="0" spc="-32" dirty="0">
                <a:solidFill>
                  <a:srgbClr val="B0B0B0">
                    <a:alpha val="100000"/>
                  </a:srgbClr>
                </a:solidFill>
                <a:latin typeface="Inter Regular" pitchFamily="34" charset="0"/>
                <a:ea typeface="Inter Regular" pitchFamily="34" charset="-122"/>
                <a:cs typeface="Inter Regular" pitchFamily="34" charset="-120"/>
              </a:rPr>
              <a:t>We believe lasting change requires partnership. Through strong relationships with NGOs, civic groups, and mission-aligned nonprofits, we amplify our CSR efforts and extend impact across borders.</a:t>
            </a:r>
            <a:endParaRPr lang="en-US" sz="1600" dirty="0"/>
          </a:p>
        </p:txBody>
      </p:sp>
      <p:pic>
        <p:nvPicPr>
          <p:cNvPr id="4" name="Image 0" descr=" "/>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5232400"/>
            <a:ext cx="24387048" cy="8483600"/>
          </a:xfrm>
          <a:prstGeom prst="rect">
            <a:avLst/>
          </a:prstGeom>
        </p:spPr>
      </p:pic>
      <p:sp>
        <p:nvSpPr>
          <p:cNvPr id="5" name="Text 2"/>
          <p:cNvSpPr/>
          <p:nvPr/>
        </p:nvSpPr>
        <p:spPr>
          <a:xfrm>
            <a:off x="3454832" y="7874000"/>
            <a:ext cx="5211885" cy="677333"/>
          </a:xfrm>
          <a:prstGeom prst="rect">
            <a:avLst/>
          </a:prstGeom>
          <a:noFill/>
          <a:ln/>
        </p:spPr>
        <p:txBody>
          <a:bodyPr wrap="square" lIns="0" tIns="0" rIns="0" bIns="0" rtlCol="0" anchor="t"/>
          <a:lstStyle/>
          <a:p>
            <a:pPr marL="0" indent="0" algn="l">
              <a:lnSpc>
                <a:spcPts val="2400"/>
              </a:lnSpc>
              <a:buNone/>
            </a:pPr>
            <a:r>
              <a:rPr lang="en-US" sz="1600" kern="0" spc="-32" dirty="0">
                <a:solidFill>
                  <a:srgbClr val="888888">
                    <a:alpha val="100000"/>
                  </a:srgbClr>
                </a:solidFill>
                <a:latin typeface="Inter Regular" pitchFamily="34" charset="0"/>
                <a:ea typeface="Inter Regular" pitchFamily="34" charset="-122"/>
                <a:cs typeface="Inter Regular" pitchFamily="34" charset="-120"/>
              </a:rPr>
              <a:t>Delivered innovative mobile health clinics in Latin America, serving over 8,000 individuals.</a:t>
            </a:r>
            <a:endParaRPr lang="en-US" sz="1600" dirty="0"/>
          </a:p>
        </p:txBody>
      </p:sp>
      <p:sp>
        <p:nvSpPr>
          <p:cNvPr id="6" name="Text 3"/>
          <p:cNvSpPr/>
          <p:nvPr/>
        </p:nvSpPr>
        <p:spPr>
          <a:xfrm>
            <a:off x="9615102" y="7874000"/>
            <a:ext cx="5211885" cy="677333"/>
          </a:xfrm>
          <a:prstGeom prst="rect">
            <a:avLst/>
          </a:prstGeom>
          <a:noFill/>
          <a:ln/>
        </p:spPr>
        <p:txBody>
          <a:bodyPr wrap="square" lIns="0" tIns="0" rIns="0" bIns="0" rtlCol="0" anchor="t"/>
          <a:lstStyle/>
          <a:p>
            <a:pPr marL="0" indent="0" algn="l">
              <a:lnSpc>
                <a:spcPts val="2400"/>
              </a:lnSpc>
              <a:buNone/>
            </a:pPr>
            <a:r>
              <a:rPr lang="en-US" sz="1600" kern="0" spc="-32" dirty="0">
                <a:solidFill>
                  <a:srgbClr val="888888">
                    <a:alpha val="100000"/>
                  </a:srgbClr>
                </a:solidFill>
                <a:latin typeface="Inter Regular" pitchFamily="34" charset="0"/>
                <a:ea typeface="Inter Regular" pitchFamily="34" charset="-122"/>
                <a:cs typeface="Inter Regular" pitchFamily="34" charset="-120"/>
              </a:rPr>
              <a:t>Supported innovative reforestation and carbon offset programs in Southeast Asia.</a:t>
            </a:r>
            <a:endParaRPr lang="en-US" sz="1600" dirty="0"/>
          </a:p>
        </p:txBody>
      </p:sp>
      <p:sp>
        <p:nvSpPr>
          <p:cNvPr id="7" name="Text 4"/>
          <p:cNvSpPr/>
          <p:nvPr/>
        </p:nvSpPr>
        <p:spPr>
          <a:xfrm>
            <a:off x="15775372" y="7874000"/>
            <a:ext cx="5211885" cy="372533"/>
          </a:xfrm>
          <a:prstGeom prst="rect">
            <a:avLst/>
          </a:prstGeom>
          <a:noFill/>
          <a:ln/>
        </p:spPr>
        <p:txBody>
          <a:bodyPr wrap="square" lIns="0" tIns="0" rIns="0" bIns="0" rtlCol="0" anchor="t"/>
          <a:lstStyle/>
          <a:p>
            <a:pPr marL="0" indent="0" algn="l">
              <a:lnSpc>
                <a:spcPts val="2400"/>
              </a:lnSpc>
              <a:buNone/>
            </a:pPr>
            <a:r>
              <a:rPr lang="en-US" sz="1600" kern="0" spc="-32" dirty="0">
                <a:solidFill>
                  <a:srgbClr val="888888">
                    <a:alpha val="100000"/>
                  </a:srgbClr>
                </a:solidFill>
                <a:latin typeface="Inter Regular" pitchFamily="34" charset="0"/>
                <a:ea typeface="Inter Regular" pitchFamily="34" charset="-122"/>
                <a:cs typeface="Inter Regular" pitchFamily="34" charset="-120"/>
              </a:rPr>
              <a:t>Partnered on digital literacy hubs in East Africa.</a:t>
            </a:r>
            <a:endParaRPr lang="en-US" sz="1600" dirty="0"/>
          </a:p>
        </p:txBody>
      </p:sp>
      <p:sp>
        <p:nvSpPr>
          <p:cNvPr id="8" name="Text 5"/>
          <p:cNvSpPr/>
          <p:nvPr/>
        </p:nvSpPr>
        <p:spPr>
          <a:xfrm>
            <a:off x="3454832" y="10058400"/>
            <a:ext cx="4614910" cy="677333"/>
          </a:xfrm>
          <a:prstGeom prst="rect">
            <a:avLst/>
          </a:prstGeom>
          <a:noFill/>
          <a:ln/>
        </p:spPr>
        <p:txBody>
          <a:bodyPr wrap="square" lIns="0" tIns="0" rIns="0" bIns="0" rtlCol="0" anchor="t"/>
          <a:lstStyle/>
          <a:p>
            <a:pPr marL="0" indent="0" algn="l">
              <a:lnSpc>
                <a:spcPts val="2400"/>
              </a:lnSpc>
              <a:buNone/>
            </a:pPr>
            <a:r>
              <a:rPr lang="en-US" sz="1600" kern="0" spc="-32" dirty="0">
                <a:solidFill>
                  <a:srgbClr val="888888">
                    <a:alpha val="100000"/>
                  </a:srgbClr>
                </a:solidFill>
                <a:latin typeface="Inter Regular" pitchFamily="34" charset="0"/>
                <a:ea typeface="Inter Regular" pitchFamily="34" charset="-122"/>
                <a:cs typeface="Inter Regular" pitchFamily="34" charset="-120"/>
              </a:rPr>
              <a:t>Enabled mentorship and job-readiness programs for women in tech careers.</a:t>
            </a:r>
            <a:endParaRPr lang="en-US" sz="1600" dirty="0"/>
          </a:p>
        </p:txBody>
      </p:sp>
      <p:sp>
        <p:nvSpPr>
          <p:cNvPr id="9" name="Text 6"/>
          <p:cNvSpPr/>
          <p:nvPr/>
        </p:nvSpPr>
        <p:spPr>
          <a:xfrm>
            <a:off x="9615102" y="10058400"/>
            <a:ext cx="5211885" cy="677333"/>
          </a:xfrm>
          <a:prstGeom prst="rect">
            <a:avLst/>
          </a:prstGeom>
          <a:noFill/>
          <a:ln/>
        </p:spPr>
        <p:txBody>
          <a:bodyPr wrap="square" lIns="0" tIns="0" rIns="0" bIns="0" rtlCol="0" anchor="t"/>
          <a:lstStyle/>
          <a:p>
            <a:pPr marL="0" indent="0" algn="l">
              <a:lnSpc>
                <a:spcPts val="2400"/>
              </a:lnSpc>
              <a:buNone/>
            </a:pPr>
            <a:r>
              <a:rPr lang="en-US" sz="1600" kern="0" spc="-32" dirty="0">
                <a:solidFill>
                  <a:srgbClr val="888888">
                    <a:alpha val="100000"/>
                  </a:srgbClr>
                </a:solidFill>
                <a:latin typeface="Inter Regular" pitchFamily="34" charset="0"/>
                <a:ea typeface="Inter Regular" pitchFamily="34" charset="-122"/>
                <a:cs typeface="Inter Regular" pitchFamily="34" charset="-120"/>
              </a:rPr>
              <a:t>Collaborated on local job creation and community-led sustainability planning initiatives.</a:t>
            </a:r>
            <a:endParaRPr lang="en-US" sz="1600" dirty="0"/>
          </a:p>
        </p:txBody>
      </p:sp>
      <p:sp>
        <p:nvSpPr>
          <p:cNvPr id="10" name="Text 7"/>
          <p:cNvSpPr/>
          <p:nvPr/>
        </p:nvSpPr>
        <p:spPr>
          <a:xfrm>
            <a:off x="3454832" y="7391400"/>
            <a:ext cx="3145760" cy="465667"/>
          </a:xfrm>
          <a:prstGeom prst="rect">
            <a:avLst/>
          </a:prstGeom>
          <a:noFill/>
          <a:ln/>
        </p:spPr>
        <p:txBody>
          <a:bodyPr wrap="square" lIns="0" tIns="0" rIns="0" bIns="0" rtlCol="0" anchor="t"/>
          <a:lstStyle/>
          <a:p>
            <a:pPr marL="0" indent="0" algn="l">
              <a:lnSpc>
                <a:spcPts val="3000"/>
              </a:lnSpc>
              <a:buNone/>
            </a:pPr>
            <a:r>
              <a:rPr lang="en-US" sz="2000" kern="0" spc="-40" dirty="0">
                <a:solidFill>
                  <a:srgbClr val="FFFFFF">
                    <a:alpha val="100000"/>
                  </a:srgbClr>
                </a:solidFill>
                <a:latin typeface="Inter Medium" pitchFamily="34" charset="0"/>
                <a:ea typeface="Inter Medium" pitchFamily="34" charset="-122"/>
                <a:cs typeface="Inter Medium" pitchFamily="34" charset="-120"/>
              </a:rPr>
              <a:t>HealthBridge International</a:t>
            </a:r>
            <a:endParaRPr lang="en-US" sz="2000" dirty="0"/>
          </a:p>
        </p:txBody>
      </p:sp>
      <p:sp>
        <p:nvSpPr>
          <p:cNvPr id="11" name="Text 8"/>
          <p:cNvSpPr/>
          <p:nvPr/>
        </p:nvSpPr>
        <p:spPr>
          <a:xfrm>
            <a:off x="9615102" y="7391400"/>
            <a:ext cx="2409068" cy="465667"/>
          </a:xfrm>
          <a:prstGeom prst="rect">
            <a:avLst/>
          </a:prstGeom>
          <a:noFill/>
          <a:ln/>
        </p:spPr>
        <p:txBody>
          <a:bodyPr wrap="square" lIns="0" tIns="0" rIns="0" bIns="0" rtlCol="0" anchor="t"/>
          <a:lstStyle/>
          <a:p>
            <a:pPr marL="0" indent="0" algn="l">
              <a:lnSpc>
                <a:spcPts val="3000"/>
              </a:lnSpc>
              <a:buNone/>
            </a:pPr>
            <a:r>
              <a:rPr lang="en-US" sz="2000" kern="0" spc="-40" dirty="0">
                <a:solidFill>
                  <a:srgbClr val="FFFFFF">
                    <a:alpha val="100000"/>
                  </a:srgbClr>
                </a:solidFill>
                <a:latin typeface="Inter Medium" pitchFamily="34" charset="0"/>
                <a:ea typeface="Inter Medium" pitchFamily="34" charset="-122"/>
                <a:cs typeface="Inter Medium" pitchFamily="34" charset="-120"/>
              </a:rPr>
              <a:t>GreenEarth Alliance</a:t>
            </a:r>
            <a:endParaRPr lang="en-US" sz="2000" dirty="0"/>
          </a:p>
        </p:txBody>
      </p:sp>
      <p:sp>
        <p:nvSpPr>
          <p:cNvPr id="12" name="Text 9"/>
          <p:cNvSpPr/>
          <p:nvPr/>
        </p:nvSpPr>
        <p:spPr>
          <a:xfrm>
            <a:off x="15775372" y="7391400"/>
            <a:ext cx="2663100" cy="465667"/>
          </a:xfrm>
          <a:prstGeom prst="rect">
            <a:avLst/>
          </a:prstGeom>
          <a:noFill/>
          <a:ln/>
        </p:spPr>
        <p:txBody>
          <a:bodyPr wrap="square" lIns="0" tIns="0" rIns="0" bIns="0" rtlCol="0" anchor="t"/>
          <a:lstStyle/>
          <a:p>
            <a:pPr marL="0" indent="0" algn="l">
              <a:lnSpc>
                <a:spcPts val="3000"/>
              </a:lnSpc>
              <a:buNone/>
            </a:pPr>
            <a:r>
              <a:rPr lang="en-US" sz="2000" kern="0" spc="-40" dirty="0">
                <a:solidFill>
                  <a:srgbClr val="FFFFFF">
                    <a:alpha val="100000"/>
                  </a:srgbClr>
                </a:solidFill>
                <a:latin typeface="Inter Medium" pitchFamily="34" charset="0"/>
                <a:ea typeface="Inter Medium" pitchFamily="34" charset="-122"/>
                <a:cs typeface="Inter Medium" pitchFamily="34" charset="-120"/>
              </a:rPr>
              <a:t>EduFuture Foundation</a:t>
            </a:r>
            <a:endParaRPr lang="en-US" sz="2000" dirty="0"/>
          </a:p>
        </p:txBody>
      </p:sp>
      <p:sp>
        <p:nvSpPr>
          <p:cNvPr id="13" name="Text 10"/>
          <p:cNvSpPr/>
          <p:nvPr/>
        </p:nvSpPr>
        <p:spPr>
          <a:xfrm>
            <a:off x="3454832" y="9575800"/>
            <a:ext cx="2345560" cy="465667"/>
          </a:xfrm>
          <a:prstGeom prst="rect">
            <a:avLst/>
          </a:prstGeom>
          <a:noFill/>
          <a:ln/>
        </p:spPr>
        <p:txBody>
          <a:bodyPr wrap="square" lIns="0" tIns="0" rIns="0" bIns="0" rtlCol="0" anchor="t"/>
          <a:lstStyle/>
          <a:p>
            <a:pPr marL="0" indent="0" algn="l">
              <a:lnSpc>
                <a:spcPts val="3000"/>
              </a:lnSpc>
              <a:buNone/>
            </a:pPr>
            <a:r>
              <a:rPr lang="en-US" sz="2000" kern="0" spc="-40" dirty="0">
                <a:solidFill>
                  <a:srgbClr val="FFFFFF">
                    <a:alpha val="100000"/>
                  </a:srgbClr>
                </a:solidFill>
                <a:latin typeface="Inter Medium" pitchFamily="34" charset="0"/>
                <a:ea typeface="Inter Medium" pitchFamily="34" charset="-122"/>
                <a:cs typeface="Inter Medium" pitchFamily="34" charset="-120"/>
              </a:rPr>
              <a:t>WomenTech Global</a:t>
            </a:r>
            <a:endParaRPr lang="en-US" sz="2000" dirty="0"/>
          </a:p>
        </p:txBody>
      </p:sp>
      <p:sp>
        <p:nvSpPr>
          <p:cNvPr id="14" name="Text 11"/>
          <p:cNvSpPr/>
          <p:nvPr/>
        </p:nvSpPr>
        <p:spPr>
          <a:xfrm>
            <a:off x="9615102" y="9575800"/>
            <a:ext cx="2396366" cy="465667"/>
          </a:xfrm>
          <a:prstGeom prst="rect">
            <a:avLst/>
          </a:prstGeom>
          <a:noFill/>
          <a:ln/>
        </p:spPr>
        <p:txBody>
          <a:bodyPr wrap="square" lIns="0" tIns="0" rIns="0" bIns="0" rtlCol="0" anchor="t"/>
          <a:lstStyle/>
          <a:p>
            <a:pPr marL="0" indent="0" algn="l">
              <a:lnSpc>
                <a:spcPts val="3000"/>
              </a:lnSpc>
              <a:buNone/>
            </a:pPr>
            <a:r>
              <a:rPr lang="en-US" sz="2000" kern="0" spc="-40" dirty="0">
                <a:solidFill>
                  <a:srgbClr val="FFFFFF">
                    <a:alpha val="100000"/>
                  </a:srgbClr>
                </a:solidFill>
                <a:latin typeface="Inter Medium" pitchFamily="34" charset="0"/>
                <a:ea typeface="Inter Medium" pitchFamily="34" charset="-122"/>
                <a:cs typeface="Inter Medium" pitchFamily="34" charset="-120"/>
              </a:rPr>
              <a:t>CivicRoots Network</a:t>
            </a:r>
            <a:endParaRPr lang="en-US" sz="20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solidFill>
          <a:srgbClr val="000000"/>
        </a:solidFill>
        <a:effectLst/>
      </p:bgPr>
    </p:bg>
    <p:spTree>
      <p:nvGrpSpPr>
        <p:cNvPr id="1" name=""/>
        <p:cNvGrpSpPr/>
        <p:nvPr/>
      </p:nvGrpSpPr>
      <p:grpSpPr>
        <a:xfrm>
          <a:off x="0" y="0"/>
          <a:ext cx="0" cy="0"/>
          <a:chOff x="0" y="0"/>
          <a:chExt cx="0" cy="0"/>
        </a:xfrm>
      </p:grpSpPr>
      <p:pic>
        <p:nvPicPr>
          <p:cNvPr id="2" name="Image 0" descr=" "/>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24191" y="6121400"/>
            <a:ext cx="7849581" cy="5613400"/>
          </a:xfrm>
          <a:prstGeom prst="rect">
            <a:avLst/>
          </a:prstGeom>
        </p:spPr>
      </p:pic>
      <p:pic>
        <p:nvPicPr>
          <p:cNvPr id="3" name="Image 1" descr=" "/>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268733" y="7569200"/>
            <a:ext cx="7849581" cy="4165600"/>
          </a:xfrm>
          <a:prstGeom prst="rect">
            <a:avLst/>
          </a:prstGeom>
        </p:spPr>
      </p:pic>
      <p:pic>
        <p:nvPicPr>
          <p:cNvPr id="4" name="Image 2" descr=" "/>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5025978" y="9118600"/>
            <a:ext cx="7849581" cy="3911600"/>
          </a:xfrm>
          <a:prstGeom prst="rect">
            <a:avLst/>
          </a:prstGeom>
        </p:spPr>
      </p:pic>
      <p:pic>
        <p:nvPicPr>
          <p:cNvPr id="5" name="Image 3" descr=" "/>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517840" y="6451600"/>
            <a:ext cx="12702" cy="7264400"/>
          </a:xfrm>
          <a:prstGeom prst="rect">
            <a:avLst/>
          </a:prstGeom>
        </p:spPr>
      </p:pic>
      <p:pic>
        <p:nvPicPr>
          <p:cNvPr id="6" name="Image 4" descr=" "/>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262383" y="7924800"/>
            <a:ext cx="12702" cy="5791200"/>
          </a:xfrm>
          <a:prstGeom prst="rect">
            <a:avLst/>
          </a:prstGeom>
        </p:spPr>
      </p:pic>
      <p:pic>
        <p:nvPicPr>
          <p:cNvPr id="7" name="Image 5" descr=" "/>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5006926" y="9398000"/>
            <a:ext cx="12702" cy="4318000"/>
          </a:xfrm>
          <a:prstGeom prst="rect">
            <a:avLst/>
          </a:prstGeom>
        </p:spPr>
      </p:pic>
      <p:pic>
        <p:nvPicPr>
          <p:cNvPr id="8" name="Image 6" descr=" "/>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524191" y="6096000"/>
            <a:ext cx="7849581" cy="711200"/>
          </a:xfrm>
          <a:prstGeom prst="rect">
            <a:avLst/>
          </a:prstGeom>
        </p:spPr>
      </p:pic>
      <p:pic>
        <p:nvPicPr>
          <p:cNvPr id="9" name="Image 7" descr=" "/>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8268733" y="7569200"/>
            <a:ext cx="7849581" cy="711200"/>
          </a:xfrm>
          <a:prstGeom prst="rect">
            <a:avLst/>
          </a:prstGeom>
        </p:spPr>
      </p:pic>
      <p:pic>
        <p:nvPicPr>
          <p:cNvPr id="10" name="Image 8" descr=" "/>
          <p:cNvPicPr>
            <a:picLocks noChangeAspect="1"/>
          </p:cNvPicPr>
          <p:nvPr/>
        </p:nvPicPr>
        <p:blipFill>
          <a:blip r:embed="rId17">
            <a:extLst>
              <a:ext uri="{96DAC541-7B7A-43D3-8B79-37D633B846F1}">
                <asvg:svgBlip xmlns:asvg="http://schemas.microsoft.com/office/drawing/2016/SVG/main" r:embed="rId19"/>
              </a:ext>
            </a:extLst>
          </a:blip>
          <a:stretch>
            <a:fillRect/>
          </a:stretch>
        </p:blipFill>
        <p:spPr>
          <a:xfrm>
            <a:off x="15013276" y="9042400"/>
            <a:ext cx="7849581" cy="711200"/>
          </a:xfrm>
          <a:prstGeom prst="rect">
            <a:avLst/>
          </a:prstGeom>
        </p:spPr>
      </p:pic>
      <p:sp>
        <p:nvSpPr>
          <p:cNvPr id="11" name="Text 0"/>
          <p:cNvSpPr/>
          <p:nvPr/>
        </p:nvSpPr>
        <p:spPr>
          <a:xfrm>
            <a:off x="1524191" y="1524000"/>
            <a:ext cx="8103613" cy="3302000"/>
          </a:xfrm>
          <a:prstGeom prst="rect">
            <a:avLst/>
          </a:prstGeom>
          <a:noFill/>
          <a:ln/>
        </p:spPr>
        <p:txBody>
          <a:bodyPr wrap="square" lIns="0" tIns="0" rIns="0" bIns="0" rtlCol="0" anchor="t"/>
          <a:lstStyle/>
          <a:p>
            <a:pPr marL="0" indent="0" algn="l">
              <a:lnSpc>
                <a:spcPts val="6000"/>
              </a:lnSpc>
              <a:buNone/>
            </a:pPr>
            <a:r>
              <a:rPr lang="en-US" sz="6000" kern="0" spc="-240" dirty="0">
                <a:solidFill>
                  <a:srgbClr val="FFFFFF">
                    <a:alpha val="100000"/>
                  </a:srgbClr>
                </a:solidFill>
                <a:latin typeface="Inter Regular" pitchFamily="34" charset="0"/>
                <a:ea typeface="Inter Regular" pitchFamily="34" charset="-122"/>
                <a:cs typeface="Inter Regular" pitchFamily="34" charset="-120"/>
              </a:rPr>
              <a:t>Compliance, Transparency &amp; Ethical Governance – 2025 Snapshot</a:t>
            </a:r>
            <a:endParaRPr lang="en-US" sz="6000" dirty="0"/>
          </a:p>
        </p:txBody>
      </p:sp>
      <p:sp>
        <p:nvSpPr>
          <p:cNvPr id="12" name="Text 1"/>
          <p:cNvSpPr/>
          <p:nvPr/>
        </p:nvSpPr>
        <p:spPr>
          <a:xfrm>
            <a:off x="15025978" y="1524000"/>
            <a:ext cx="7917323" cy="982133"/>
          </a:xfrm>
          <a:prstGeom prst="rect">
            <a:avLst/>
          </a:prstGeom>
          <a:noFill/>
          <a:ln/>
        </p:spPr>
        <p:txBody>
          <a:bodyPr wrap="square" lIns="0" tIns="0" rIns="0" bIns="0" rtlCol="0" anchor="t"/>
          <a:lstStyle/>
          <a:p>
            <a:pPr marL="0" indent="0" algn="l">
              <a:lnSpc>
                <a:spcPts val="2400"/>
              </a:lnSpc>
              <a:buNone/>
            </a:pPr>
            <a:r>
              <a:rPr lang="en-US" sz="1600" kern="0" spc="-32" dirty="0">
                <a:solidFill>
                  <a:srgbClr val="B0B0B0">
                    <a:alpha val="100000"/>
                  </a:srgbClr>
                </a:solidFill>
                <a:latin typeface="Inter Regular" pitchFamily="34" charset="0"/>
                <a:ea typeface="Inter Regular" pitchFamily="34" charset="-122"/>
                <a:cs typeface="Inter Regular" pitchFamily="34" charset="-120"/>
              </a:rPr>
              <a:t>To enhance accountability, we should expand third-party ethics audits to include supplier tier 2, launch an automated conflict-of-interest declaration tool, and integrate ESG risk indicators into board-level audit dashboards.</a:t>
            </a:r>
            <a:endParaRPr lang="en-US" sz="1600" dirty="0"/>
          </a:p>
        </p:txBody>
      </p:sp>
      <p:sp>
        <p:nvSpPr>
          <p:cNvPr id="13" name="Text 2"/>
          <p:cNvSpPr/>
          <p:nvPr/>
        </p:nvSpPr>
        <p:spPr>
          <a:xfrm>
            <a:off x="1905238" y="6299200"/>
            <a:ext cx="2455640" cy="372533"/>
          </a:xfrm>
          <a:prstGeom prst="rect">
            <a:avLst/>
          </a:prstGeom>
          <a:noFill/>
          <a:ln/>
        </p:spPr>
        <p:txBody>
          <a:bodyPr wrap="square" lIns="0" tIns="0" rIns="0" bIns="0" rtlCol="0" anchor="t"/>
          <a:lstStyle/>
          <a:p>
            <a:pPr marL="0" indent="0" algn="l">
              <a:lnSpc>
                <a:spcPts val="2400"/>
              </a:lnSpc>
              <a:buNone/>
            </a:pPr>
            <a:r>
              <a:rPr lang="en-US" sz="1600" kern="0" spc="-32" dirty="0">
                <a:solidFill>
                  <a:srgbClr val="FFFFFF">
                    <a:alpha val="100000"/>
                  </a:srgbClr>
                </a:solidFill>
                <a:latin typeface="Inter Regular" pitchFamily="34" charset="0"/>
                <a:ea typeface="Inter Regular" pitchFamily="34" charset="-122"/>
                <a:cs typeface="Inter Regular" pitchFamily="34" charset="-120"/>
              </a:rPr>
              <a:t>Reduce emissions by 10%</a:t>
            </a:r>
            <a:endParaRPr lang="en-US" sz="1600" dirty="0"/>
          </a:p>
        </p:txBody>
      </p:sp>
      <p:pic>
        <p:nvPicPr>
          <p:cNvPr id="14" name="Image 9" descr=" "/>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1905238" y="7188200"/>
            <a:ext cx="2032254" cy="711200"/>
          </a:xfrm>
          <a:prstGeom prst="rect">
            <a:avLst/>
          </a:prstGeom>
        </p:spPr>
      </p:pic>
      <p:pic>
        <p:nvPicPr>
          <p:cNvPr id="15" name="Image 10" descr=" "/>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2286286" y="7391400"/>
            <a:ext cx="304838" cy="304800"/>
          </a:xfrm>
          <a:prstGeom prst="rect">
            <a:avLst/>
          </a:prstGeom>
        </p:spPr>
      </p:pic>
      <p:pic>
        <p:nvPicPr>
          <p:cNvPr id="17" name="Image 12" descr=" "/>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2361066" y="7486414"/>
            <a:ext cx="155277" cy="114536"/>
          </a:xfrm>
          <a:prstGeom prst="rect">
            <a:avLst/>
          </a:prstGeom>
        </p:spPr>
      </p:pic>
      <p:sp>
        <p:nvSpPr>
          <p:cNvPr id="18" name="Text 3"/>
          <p:cNvSpPr/>
          <p:nvPr/>
        </p:nvSpPr>
        <p:spPr>
          <a:xfrm>
            <a:off x="2692737" y="7391400"/>
            <a:ext cx="931450" cy="372533"/>
          </a:xfrm>
          <a:prstGeom prst="rect">
            <a:avLst/>
          </a:prstGeom>
          <a:noFill/>
          <a:ln/>
        </p:spPr>
        <p:txBody>
          <a:bodyPr wrap="square" lIns="0" tIns="0" rIns="0" bIns="0" rtlCol="0" anchor="t"/>
          <a:lstStyle/>
          <a:p>
            <a:pPr marL="0" indent="0" algn="l">
              <a:lnSpc>
                <a:spcPts val="2400"/>
              </a:lnSpc>
              <a:buNone/>
            </a:pPr>
            <a:r>
              <a:rPr lang="en-US" sz="1600" kern="0" spc="-32" dirty="0">
                <a:solidFill>
                  <a:srgbClr val="FFFFFF">
                    <a:alpha val="100000"/>
                  </a:srgbClr>
                </a:solidFill>
                <a:latin typeface="Inter Regular" pitchFamily="34" charset="0"/>
                <a:ea typeface="Inter Regular" pitchFamily="34" charset="-122"/>
                <a:cs typeface="Inter Regular" pitchFamily="34" charset="-120"/>
              </a:rPr>
              <a:t>Achieved</a:t>
            </a:r>
            <a:endParaRPr lang="en-US" sz="1600" dirty="0"/>
          </a:p>
        </p:txBody>
      </p:sp>
      <p:pic>
        <p:nvPicPr>
          <p:cNvPr id="19" name="Image 13" descr=" "/>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8649781" y="8661400"/>
            <a:ext cx="2032254" cy="711200"/>
          </a:xfrm>
          <a:prstGeom prst="rect">
            <a:avLst/>
          </a:prstGeom>
        </p:spPr>
      </p:pic>
      <p:pic>
        <p:nvPicPr>
          <p:cNvPr id="20" name="Image 14" descr=" "/>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9030829" y="8864600"/>
            <a:ext cx="304838" cy="304800"/>
          </a:xfrm>
          <a:prstGeom prst="rect">
            <a:avLst/>
          </a:prstGeom>
        </p:spPr>
      </p:pic>
      <p:pic>
        <p:nvPicPr>
          <p:cNvPr id="22" name="Image 16" descr=" "/>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9082331" y="8916994"/>
            <a:ext cx="201834" cy="200912"/>
          </a:xfrm>
          <a:prstGeom prst="rect">
            <a:avLst/>
          </a:prstGeom>
        </p:spPr>
      </p:pic>
      <p:sp>
        <p:nvSpPr>
          <p:cNvPr id="23" name="Text 4"/>
          <p:cNvSpPr/>
          <p:nvPr/>
        </p:nvSpPr>
        <p:spPr>
          <a:xfrm>
            <a:off x="9437280" y="8864600"/>
            <a:ext cx="855240" cy="372533"/>
          </a:xfrm>
          <a:prstGeom prst="rect">
            <a:avLst/>
          </a:prstGeom>
          <a:noFill/>
          <a:ln/>
        </p:spPr>
        <p:txBody>
          <a:bodyPr wrap="square" lIns="0" tIns="0" rIns="0" bIns="0" rtlCol="0" anchor="t"/>
          <a:lstStyle/>
          <a:p>
            <a:pPr marL="0" indent="0" algn="l">
              <a:lnSpc>
                <a:spcPts val="2400"/>
              </a:lnSpc>
              <a:buNone/>
            </a:pPr>
            <a:r>
              <a:rPr lang="en-US" sz="1600" kern="0" spc="-32" dirty="0">
                <a:solidFill>
                  <a:srgbClr val="FFFFFF">
                    <a:alpha val="100000"/>
                  </a:srgbClr>
                </a:solidFill>
                <a:latin typeface="Inter Regular" pitchFamily="34" charset="0"/>
                <a:ea typeface="Inter Regular" pitchFamily="34" charset="-122"/>
                <a:cs typeface="Inter Regular" pitchFamily="34" charset="-120"/>
              </a:rPr>
              <a:t>Ongoing</a:t>
            </a:r>
            <a:endParaRPr lang="en-US" sz="1600" dirty="0"/>
          </a:p>
        </p:txBody>
      </p:sp>
      <p:pic>
        <p:nvPicPr>
          <p:cNvPr id="24" name="Image 17" descr=" "/>
          <p:cNvPicPr>
            <a:picLocks noChangeAspect="1"/>
          </p:cNvPicPr>
          <p:nvPr/>
        </p:nvPicPr>
        <p:blipFill>
          <a:blip r:embed="rId26">
            <a:extLst>
              <a:ext uri="{96DAC541-7B7A-43D3-8B79-37D633B846F1}">
                <asvg:svgBlip xmlns:asvg="http://schemas.microsoft.com/office/drawing/2016/SVG/main" r:embed="rId32"/>
              </a:ext>
            </a:extLst>
          </a:blip>
          <a:stretch>
            <a:fillRect/>
          </a:stretch>
        </p:blipFill>
        <p:spPr>
          <a:xfrm>
            <a:off x="15394324" y="10134600"/>
            <a:ext cx="2032254" cy="711200"/>
          </a:xfrm>
          <a:prstGeom prst="rect">
            <a:avLst/>
          </a:prstGeom>
        </p:spPr>
      </p:pic>
      <p:pic>
        <p:nvPicPr>
          <p:cNvPr id="25" name="Image 18" descr=" "/>
          <p:cNvPicPr>
            <a:picLocks noChangeAspect="1"/>
          </p:cNvPicPr>
          <p:nvPr/>
        </p:nvPicPr>
        <p:blipFill>
          <a:blip r:embed="rId28">
            <a:extLst>
              <a:ext uri="{96DAC541-7B7A-43D3-8B79-37D633B846F1}">
                <asvg:svgBlip xmlns:asvg="http://schemas.microsoft.com/office/drawing/2016/SVG/main" r:embed="rId33"/>
              </a:ext>
            </a:extLst>
          </a:blip>
          <a:stretch>
            <a:fillRect/>
          </a:stretch>
        </p:blipFill>
        <p:spPr>
          <a:xfrm>
            <a:off x="15775372" y="10337800"/>
            <a:ext cx="304838" cy="304800"/>
          </a:xfrm>
          <a:prstGeom prst="rect">
            <a:avLst/>
          </a:prstGeom>
        </p:spPr>
      </p:pic>
      <p:pic>
        <p:nvPicPr>
          <p:cNvPr id="27" name="Image 20" descr=" "/>
          <p:cNvPicPr>
            <a:picLocks noChangeAspect="1"/>
          </p:cNvPicPr>
          <p:nvPr/>
        </p:nvPicPr>
        <p:blipFill>
          <a:blip r:embed="rId24">
            <a:extLst>
              <a:ext uri="{96DAC541-7B7A-43D3-8B79-37D633B846F1}">
                <asvg:svgBlip xmlns:asvg="http://schemas.microsoft.com/office/drawing/2016/SVG/main" r:embed="rId34"/>
              </a:ext>
            </a:extLst>
          </a:blip>
          <a:stretch>
            <a:fillRect/>
          </a:stretch>
        </p:blipFill>
        <p:spPr>
          <a:xfrm>
            <a:off x="15850152" y="10432814"/>
            <a:ext cx="155277" cy="114536"/>
          </a:xfrm>
          <a:prstGeom prst="rect">
            <a:avLst/>
          </a:prstGeom>
        </p:spPr>
      </p:pic>
      <p:sp>
        <p:nvSpPr>
          <p:cNvPr id="28" name="Text 5"/>
          <p:cNvSpPr/>
          <p:nvPr/>
        </p:nvSpPr>
        <p:spPr>
          <a:xfrm>
            <a:off x="16181822" y="10337800"/>
            <a:ext cx="931450" cy="372533"/>
          </a:xfrm>
          <a:prstGeom prst="rect">
            <a:avLst/>
          </a:prstGeom>
          <a:noFill/>
          <a:ln/>
        </p:spPr>
        <p:txBody>
          <a:bodyPr wrap="square" lIns="0" tIns="0" rIns="0" bIns="0" rtlCol="0" anchor="t"/>
          <a:lstStyle/>
          <a:p>
            <a:pPr marL="0" indent="0" algn="l">
              <a:lnSpc>
                <a:spcPts val="2400"/>
              </a:lnSpc>
              <a:buNone/>
            </a:pPr>
            <a:r>
              <a:rPr lang="en-US" sz="1600" kern="0" spc="-32" dirty="0">
                <a:solidFill>
                  <a:srgbClr val="FFFFFF">
                    <a:alpha val="100000"/>
                  </a:srgbClr>
                </a:solidFill>
                <a:latin typeface="Inter Regular" pitchFamily="34" charset="0"/>
                <a:ea typeface="Inter Regular" pitchFamily="34" charset="-122"/>
                <a:cs typeface="Inter Regular" pitchFamily="34" charset="-120"/>
              </a:rPr>
              <a:t>Achieved</a:t>
            </a:r>
            <a:endParaRPr lang="en-US" sz="1600" dirty="0"/>
          </a:p>
        </p:txBody>
      </p:sp>
      <p:sp>
        <p:nvSpPr>
          <p:cNvPr id="29" name="Text 6"/>
          <p:cNvSpPr/>
          <p:nvPr/>
        </p:nvSpPr>
        <p:spPr>
          <a:xfrm>
            <a:off x="8649781" y="7772400"/>
            <a:ext cx="2430237" cy="372533"/>
          </a:xfrm>
          <a:prstGeom prst="rect">
            <a:avLst/>
          </a:prstGeom>
          <a:noFill/>
          <a:ln/>
        </p:spPr>
        <p:txBody>
          <a:bodyPr wrap="square" lIns="0" tIns="0" rIns="0" bIns="0" rtlCol="0" anchor="t"/>
          <a:lstStyle/>
          <a:p>
            <a:pPr marL="0" indent="0" algn="l">
              <a:lnSpc>
                <a:spcPts val="2400"/>
              </a:lnSpc>
              <a:buNone/>
            </a:pPr>
            <a:r>
              <a:rPr lang="en-US" sz="1600" kern="0" spc="-32" dirty="0">
                <a:solidFill>
                  <a:srgbClr val="FFFFFF">
                    <a:alpha val="100000"/>
                  </a:srgbClr>
                </a:solidFill>
                <a:latin typeface="Inter Regular" pitchFamily="34" charset="0"/>
                <a:ea typeface="Inter Regular" pitchFamily="34" charset="-122"/>
                <a:cs typeface="Inter Regular" pitchFamily="34" charset="-120"/>
              </a:rPr>
              <a:t>Train 500 rural youth in IT</a:t>
            </a:r>
            <a:endParaRPr lang="en-US" sz="1600" dirty="0"/>
          </a:p>
        </p:txBody>
      </p:sp>
      <p:sp>
        <p:nvSpPr>
          <p:cNvPr id="30" name="Text 7"/>
          <p:cNvSpPr/>
          <p:nvPr/>
        </p:nvSpPr>
        <p:spPr>
          <a:xfrm>
            <a:off x="15394324" y="9245600"/>
            <a:ext cx="2620761" cy="372533"/>
          </a:xfrm>
          <a:prstGeom prst="rect">
            <a:avLst/>
          </a:prstGeom>
          <a:noFill/>
          <a:ln/>
        </p:spPr>
        <p:txBody>
          <a:bodyPr wrap="square" lIns="0" tIns="0" rIns="0" bIns="0" rtlCol="0" anchor="t"/>
          <a:lstStyle/>
          <a:p>
            <a:pPr marL="0" indent="0" algn="l">
              <a:lnSpc>
                <a:spcPts val="2400"/>
              </a:lnSpc>
              <a:buNone/>
            </a:pPr>
            <a:r>
              <a:rPr lang="en-US" sz="1600" kern="0" spc="-32" dirty="0">
                <a:solidFill>
                  <a:srgbClr val="FFFFFF">
                    <a:alpha val="100000"/>
                  </a:srgbClr>
                </a:solidFill>
                <a:latin typeface="Inter Regular" pitchFamily="34" charset="0"/>
                <a:ea typeface="Inter Regular" pitchFamily="34" charset="-122"/>
                <a:cs typeface="Inter Regular" pitchFamily="34" charset="-120"/>
              </a:rPr>
              <a:t>Conduct ESG audits (Tier 1)</a:t>
            </a:r>
            <a:endParaRPr lang="en-US" sz="1600" dirty="0"/>
          </a:p>
        </p:txBody>
      </p:sp>
      <p:sp>
        <p:nvSpPr>
          <p:cNvPr id="31" name="Text 8"/>
          <p:cNvSpPr/>
          <p:nvPr/>
        </p:nvSpPr>
        <p:spPr>
          <a:xfrm>
            <a:off x="5245756" y="6299200"/>
            <a:ext cx="3776605" cy="372533"/>
          </a:xfrm>
          <a:prstGeom prst="rect">
            <a:avLst/>
          </a:prstGeom>
          <a:noFill/>
          <a:ln/>
        </p:spPr>
        <p:txBody>
          <a:bodyPr wrap="square" lIns="0" tIns="0" rIns="0" bIns="0" rtlCol="0" anchor="t"/>
          <a:lstStyle/>
          <a:p>
            <a:pPr marL="0" indent="0" algn="l">
              <a:lnSpc>
                <a:spcPts val="2400"/>
              </a:lnSpc>
              <a:buNone/>
            </a:pPr>
            <a:r>
              <a:rPr lang="en-US" sz="1600" kern="0" spc="-32" dirty="0">
                <a:solidFill>
                  <a:srgbClr val="FFFFFF">
                    <a:alpha val="100000"/>
                  </a:srgbClr>
                </a:solidFill>
                <a:latin typeface="Inter Regular" pitchFamily="34" charset="0"/>
                <a:ea typeface="Inter Regular" pitchFamily="34" charset="-122"/>
                <a:cs typeface="Inter Regular" pitchFamily="34" charset="-120"/>
              </a:rPr>
              <a:t>Actual reduction: 11.3%, verified by audit</a:t>
            </a:r>
            <a:endParaRPr lang="en-US" sz="1600" dirty="0"/>
          </a:p>
        </p:txBody>
      </p:sp>
      <p:sp>
        <p:nvSpPr>
          <p:cNvPr id="32" name="Text 9"/>
          <p:cNvSpPr/>
          <p:nvPr/>
        </p:nvSpPr>
        <p:spPr>
          <a:xfrm>
            <a:off x="12155419" y="7772400"/>
            <a:ext cx="3497170" cy="372533"/>
          </a:xfrm>
          <a:prstGeom prst="rect">
            <a:avLst/>
          </a:prstGeom>
          <a:noFill/>
          <a:ln/>
        </p:spPr>
        <p:txBody>
          <a:bodyPr wrap="square" lIns="0" tIns="0" rIns="0" bIns="0" rtlCol="0" anchor="t"/>
          <a:lstStyle/>
          <a:p>
            <a:pPr marL="0" indent="0" algn="l">
              <a:lnSpc>
                <a:spcPts val="2400"/>
              </a:lnSpc>
              <a:buNone/>
            </a:pPr>
            <a:r>
              <a:rPr lang="en-US" sz="1600" kern="0" spc="-32" dirty="0">
                <a:solidFill>
                  <a:srgbClr val="FFFFFF">
                    <a:alpha val="100000"/>
                  </a:srgbClr>
                </a:solidFill>
                <a:latin typeface="Inter Regular" pitchFamily="34" charset="0"/>
                <a:ea typeface="Inter Regular" pitchFamily="34" charset="-122"/>
                <a:cs typeface="Inter Regular" pitchFamily="34" charset="-120"/>
              </a:rPr>
              <a:t>360 trained to date final cohort in Q4</a:t>
            </a:r>
            <a:endParaRPr lang="en-US" sz="1600" dirty="0"/>
          </a:p>
        </p:txBody>
      </p:sp>
      <p:sp>
        <p:nvSpPr>
          <p:cNvPr id="33" name="Text 10"/>
          <p:cNvSpPr/>
          <p:nvPr/>
        </p:nvSpPr>
        <p:spPr>
          <a:xfrm>
            <a:off x="18899962" y="9245600"/>
            <a:ext cx="3751202" cy="372533"/>
          </a:xfrm>
          <a:prstGeom prst="rect">
            <a:avLst/>
          </a:prstGeom>
          <a:noFill/>
          <a:ln/>
        </p:spPr>
        <p:txBody>
          <a:bodyPr wrap="square" lIns="0" tIns="0" rIns="0" bIns="0" rtlCol="0" anchor="t"/>
          <a:lstStyle/>
          <a:p>
            <a:pPr marL="0" indent="0" algn="l">
              <a:lnSpc>
                <a:spcPts val="2400"/>
              </a:lnSpc>
              <a:buNone/>
            </a:pPr>
            <a:r>
              <a:rPr lang="en-US" sz="1600" kern="0" spc="-32" dirty="0">
                <a:solidFill>
                  <a:srgbClr val="FFFFFF">
                    <a:alpha val="100000"/>
                  </a:srgbClr>
                </a:solidFill>
                <a:latin typeface="Inter Regular" pitchFamily="34" charset="0"/>
                <a:ea typeface="Inter Regular" pitchFamily="34" charset="-122"/>
                <a:cs typeface="Inter Regular" pitchFamily="34" charset="-120"/>
              </a:rPr>
              <a:t>100% of Tier 1 suppliers audited in 2023</a:t>
            </a:r>
            <a:endParaRPr lang="en-US" sz="1600" dirty="0"/>
          </a:p>
        </p:txBody>
      </p:sp>
      <p:pic>
        <p:nvPicPr>
          <p:cNvPr id="34" name="Image 21" descr=" "/>
          <p:cNvPicPr>
            <a:picLocks noChangeAspect="1"/>
          </p:cNvPicPr>
          <p:nvPr/>
        </p:nvPicPr>
        <p:blipFill>
          <a:blip r:embed="rId35">
            <a:extLst>
              <a:ext uri="{96DAC541-7B7A-43D3-8B79-37D633B846F1}">
                <asvg:svgBlip xmlns:asvg="http://schemas.microsoft.com/office/drawing/2016/SVG/main" r:embed="rId36"/>
              </a:ext>
            </a:extLst>
          </a:blip>
          <a:stretch>
            <a:fillRect/>
          </a:stretch>
        </p:blipFill>
        <p:spPr>
          <a:xfrm>
            <a:off x="1524191" y="5327650"/>
            <a:ext cx="21351369" cy="1270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solidFill>
          <a:srgbClr val="FFFFFF"/>
        </a:solidFill>
        <a:effectLst/>
      </p:bgPr>
    </p:bg>
    <p:spTree>
      <p:nvGrpSpPr>
        <p:cNvPr id="1" name=""/>
        <p:cNvGrpSpPr/>
        <p:nvPr/>
      </p:nvGrpSpPr>
      <p:grpSpPr>
        <a:xfrm>
          <a:off x="0" y="0"/>
          <a:ext cx="0" cy="0"/>
          <a:chOff x="0" y="0"/>
          <a:chExt cx="0" cy="0"/>
        </a:xfrm>
      </p:grpSpPr>
      <p:sp>
        <p:nvSpPr>
          <p:cNvPr id="2" name="Text 0"/>
          <p:cNvSpPr/>
          <p:nvPr/>
        </p:nvSpPr>
        <p:spPr>
          <a:xfrm>
            <a:off x="1524191" y="1524000"/>
            <a:ext cx="8078210" cy="2540000"/>
          </a:xfrm>
          <a:prstGeom prst="rect">
            <a:avLst/>
          </a:prstGeom>
          <a:noFill/>
          <a:ln/>
        </p:spPr>
        <p:txBody>
          <a:bodyPr wrap="square" lIns="0" tIns="0" rIns="0" bIns="0" rtlCol="0" anchor="t"/>
          <a:lstStyle/>
          <a:p>
            <a:pPr marL="0" indent="0" algn="l">
              <a:lnSpc>
                <a:spcPts val="6000"/>
              </a:lnSpc>
              <a:buNone/>
            </a:pPr>
            <a:r>
              <a:rPr lang="en-US" sz="6000" kern="0" spc="-240" dirty="0">
                <a:solidFill>
                  <a:srgbClr val="000000">
                    <a:alpha val="100000"/>
                  </a:srgbClr>
                </a:solidFill>
                <a:latin typeface="Inter Regular" pitchFamily="34" charset="0"/>
                <a:ea typeface="Inter Regular" pitchFamily="34" charset="-122"/>
                <a:cs typeface="Inter Regular" pitchFamily="34" charset="-120"/>
              </a:rPr>
              <a:t>Responsible &amp; Sustainable Sourcing Practices </a:t>
            </a:r>
            <a:endParaRPr lang="en-US" sz="6000" dirty="0"/>
          </a:p>
        </p:txBody>
      </p:sp>
      <p:sp>
        <p:nvSpPr>
          <p:cNvPr id="3" name="Text 1"/>
          <p:cNvSpPr/>
          <p:nvPr/>
        </p:nvSpPr>
        <p:spPr>
          <a:xfrm>
            <a:off x="12841305" y="1524000"/>
            <a:ext cx="10089294" cy="982133"/>
          </a:xfrm>
          <a:prstGeom prst="rect">
            <a:avLst/>
          </a:prstGeom>
          <a:noFill/>
          <a:ln/>
        </p:spPr>
        <p:txBody>
          <a:bodyPr wrap="square" lIns="0" tIns="0" rIns="0" bIns="0" rtlCol="0" anchor="t"/>
          <a:lstStyle/>
          <a:p>
            <a:pPr marL="0" indent="0" algn="l">
              <a:lnSpc>
                <a:spcPts val="2400"/>
              </a:lnSpc>
              <a:buNone/>
            </a:pPr>
            <a:r>
              <a:rPr lang="en-US" sz="1600" kern="0" spc="-32" dirty="0">
                <a:solidFill>
                  <a:srgbClr val="000000">
                    <a:alpha val="100000"/>
                  </a:srgbClr>
                </a:solidFill>
                <a:latin typeface="Inter Regular" pitchFamily="34" charset="0"/>
                <a:ea typeface="Inter Regular" pitchFamily="34" charset="-122"/>
                <a:cs typeface="Inter Regular" pitchFamily="34" charset="-120"/>
              </a:rPr>
              <a:t>This year, audit coverage rose to 78%, focusing on high-impact areas, while local sourcing in manufacturing and service contracts was broadened. Additionally, over 60% of suppliers now possess ethical certifications, showcasing advancements in ESG-aligned procurement.</a:t>
            </a:r>
            <a:endParaRPr lang="en-US" sz="1600" dirty="0"/>
          </a:p>
        </p:txBody>
      </p:sp>
      <p:sp>
        <p:nvSpPr>
          <p:cNvPr id="4" name="Text 2"/>
          <p:cNvSpPr/>
          <p:nvPr/>
        </p:nvSpPr>
        <p:spPr>
          <a:xfrm>
            <a:off x="17858432" y="12052300"/>
            <a:ext cx="5211885" cy="677333"/>
          </a:xfrm>
          <a:prstGeom prst="rect">
            <a:avLst/>
          </a:prstGeom>
          <a:noFill/>
          <a:ln/>
        </p:spPr>
        <p:txBody>
          <a:bodyPr wrap="square" lIns="0" tIns="0" rIns="0" bIns="0" rtlCol="0" anchor="t"/>
          <a:lstStyle/>
          <a:p>
            <a:pPr marL="0" indent="0" algn="l">
              <a:lnSpc>
                <a:spcPts val="2400"/>
              </a:lnSpc>
              <a:buNone/>
            </a:pPr>
            <a:r>
              <a:rPr lang="en-US" sz="1600" kern="0" spc="-32" dirty="0">
                <a:solidFill>
                  <a:srgbClr val="000000">
                    <a:alpha val="100000"/>
                  </a:srgbClr>
                </a:solidFill>
                <a:latin typeface="Inter Regular" pitchFamily="34" charset="0"/>
                <a:ea typeface="Inter Regular" pitchFamily="34" charset="-122"/>
                <a:cs typeface="Inter Regular" pitchFamily="34" charset="-120"/>
              </a:rPr>
              <a:t>"Sourcing responsibly means choosing materials that respect both the planet and its people."</a:t>
            </a:r>
            <a:endParaRPr lang="en-US" sz="1600" dirty="0"/>
          </a:p>
        </p:txBody>
      </p:sp>
      <p:pic>
        <p:nvPicPr>
          <p:cNvPr id="5" name="Image 0" descr=" "/>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502696" y="1866900"/>
            <a:ext cx="18595124" cy="11849100"/>
          </a:xfrm>
          <a:prstGeom prst="rect">
            <a:avLst/>
          </a:prstGeom>
        </p:spPr>
      </p:pic>
      <p:pic>
        <p:nvPicPr>
          <p:cNvPr id="6" name="Image 1" descr=" "/>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524191" y="9931400"/>
            <a:ext cx="5741118" cy="1816100"/>
          </a:xfrm>
          <a:prstGeom prst="rect">
            <a:avLst/>
          </a:prstGeom>
        </p:spPr>
      </p:pic>
      <p:pic>
        <p:nvPicPr>
          <p:cNvPr id="7" name="Image 2" descr=" "/>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524191" y="4927600"/>
            <a:ext cx="5741118" cy="5740400"/>
          </a:xfrm>
          <a:prstGeom prst="rect">
            <a:avLst/>
          </a:prstGeom>
        </p:spPr>
      </p:pic>
      <p:pic>
        <p:nvPicPr>
          <p:cNvPr id="8" name="Image 3" descr=" "/>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425519" y="5549900"/>
            <a:ext cx="508063" cy="508000"/>
          </a:xfrm>
          <a:prstGeom prst="rect">
            <a:avLst/>
          </a:prstGeom>
        </p:spPr>
      </p:pic>
      <p:pic>
        <p:nvPicPr>
          <p:cNvPr id="10" name="Image 5" descr=" "/>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577939" y="5778494"/>
            <a:ext cx="114317" cy="152406"/>
          </a:xfrm>
          <a:prstGeom prst="rect">
            <a:avLst/>
          </a:prstGeom>
        </p:spPr>
      </p:pic>
      <p:pic>
        <p:nvPicPr>
          <p:cNvPr id="11" name="Image 6" descr=" "/>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565060" y="5689600"/>
            <a:ext cx="228805" cy="203200"/>
          </a:xfrm>
          <a:prstGeom prst="rect">
            <a:avLst/>
          </a:prstGeom>
        </p:spPr>
      </p:pic>
      <p:sp>
        <p:nvSpPr>
          <p:cNvPr id="12" name="Text 3"/>
          <p:cNvSpPr/>
          <p:nvPr/>
        </p:nvSpPr>
        <p:spPr>
          <a:xfrm>
            <a:off x="2425519" y="8013700"/>
            <a:ext cx="2709672" cy="372533"/>
          </a:xfrm>
          <a:prstGeom prst="rect">
            <a:avLst/>
          </a:prstGeom>
          <a:noFill/>
          <a:ln/>
        </p:spPr>
        <p:txBody>
          <a:bodyPr wrap="square" lIns="0" tIns="0" rIns="0" bIns="0" rtlCol="0" anchor="t"/>
          <a:lstStyle/>
          <a:p>
            <a:pPr marL="0" indent="0" algn="l">
              <a:lnSpc>
                <a:spcPts val="2400"/>
              </a:lnSpc>
              <a:buNone/>
            </a:pPr>
            <a:r>
              <a:rPr lang="en-US" sz="1600" kern="0" spc="-32" dirty="0">
                <a:solidFill>
                  <a:srgbClr val="FFFFFF">
                    <a:alpha val="100000"/>
                  </a:srgbClr>
                </a:solidFill>
                <a:latin typeface="Inter Medium" pitchFamily="34" charset="0"/>
                <a:ea typeface="Inter Medium" pitchFamily="34" charset="-122"/>
                <a:cs typeface="Inter Medium" pitchFamily="34" charset="-120"/>
              </a:rPr>
              <a:t>Environmental Sustainability</a:t>
            </a:r>
            <a:endParaRPr lang="en-US" sz="1600" dirty="0"/>
          </a:p>
        </p:txBody>
      </p:sp>
      <p:sp>
        <p:nvSpPr>
          <p:cNvPr id="13" name="Text 4"/>
          <p:cNvSpPr/>
          <p:nvPr/>
        </p:nvSpPr>
        <p:spPr>
          <a:xfrm>
            <a:off x="2222905" y="8394700"/>
            <a:ext cx="4207848" cy="1591733"/>
          </a:xfrm>
          <a:prstGeom prst="rect">
            <a:avLst/>
          </a:prstGeom>
          <a:noFill/>
          <a:ln/>
        </p:spPr>
        <p:txBody>
          <a:bodyPr wrap="square" lIns="0" tIns="0" rIns="0" bIns="0" rtlCol="0" anchor="t"/>
          <a:lstStyle/>
          <a:p>
            <a:pPr marL="685800" lvl="1" indent="-342900" algn="l">
              <a:lnSpc>
                <a:spcPts val="2400"/>
              </a:lnSpc>
              <a:buSzPct val="100000"/>
              <a:buChar char="•"/>
            </a:pPr>
            <a:r>
              <a:rPr lang="en-US" sz="1600" kern="0" spc="-32" dirty="0">
                <a:solidFill>
                  <a:srgbClr val="F6F6F6">
                    <a:alpha val="100000"/>
                  </a:srgbClr>
                </a:solidFill>
                <a:latin typeface="Inter Regular" pitchFamily="34" charset="0"/>
                <a:ea typeface="Inter Regular" pitchFamily="34" charset="-122"/>
                <a:cs typeface="Inter Regular" pitchFamily="34" charset="-120"/>
              </a:rPr>
              <a:t>11.3% emissions reduction YoY</a:t>
            </a:r>
            <a:endParaRPr lang="en-US" sz="1600" dirty="0"/>
          </a:p>
          <a:p>
            <a:pPr marL="685800" lvl="1" indent="-342900" algn="l">
              <a:lnSpc>
                <a:spcPts val="2400"/>
              </a:lnSpc>
              <a:buSzPct val="100000"/>
              <a:buChar char="•"/>
            </a:pPr>
            <a:r>
              <a:rPr lang="en-US" sz="1600" kern="0" spc="-32" dirty="0">
                <a:solidFill>
                  <a:srgbClr val="F6F6F6">
                    <a:alpha val="100000"/>
                  </a:srgbClr>
                </a:solidFill>
                <a:latin typeface="Inter Regular" pitchFamily="34" charset="0"/>
                <a:ea typeface="Inter Regular" pitchFamily="34" charset="-122"/>
                <a:cs typeface="Inter Regular" pitchFamily="34" charset="-120"/>
              </a:rPr>
              <a:t>100,000 trees planted through reforestation partnership</a:t>
            </a:r>
            <a:endParaRPr lang="en-US" sz="1600" dirty="0"/>
          </a:p>
          <a:p>
            <a:pPr marL="685800" lvl="1" indent="-342900" algn="l">
              <a:lnSpc>
                <a:spcPts val="2400"/>
              </a:lnSpc>
              <a:buSzPct val="100000"/>
              <a:buChar char="•"/>
            </a:pPr>
            <a:r>
              <a:rPr lang="en-US" sz="1600" kern="0" spc="-32" dirty="0">
                <a:solidFill>
                  <a:srgbClr val="F6F6F6">
                    <a:alpha val="100000"/>
                  </a:srgbClr>
                </a:solidFill>
                <a:latin typeface="Inter Regular" pitchFamily="34" charset="0"/>
                <a:ea typeface="Inter Regular" pitchFamily="34" charset="-122"/>
                <a:cs typeface="Inter Regular" pitchFamily="34" charset="-120"/>
              </a:rPr>
              <a:t>3 facilities transitioned to 100% renewable energy</a:t>
            </a:r>
            <a:endParaRPr lang="en-US" sz="1600" dirty="0"/>
          </a:p>
        </p:txBody>
      </p:sp>
      <p:pic>
        <p:nvPicPr>
          <p:cNvPr id="14" name="Image 7" descr=" "/>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7697162" y="9817100"/>
            <a:ext cx="4534467" cy="1778000"/>
          </a:xfrm>
          <a:prstGeom prst="rect">
            <a:avLst/>
          </a:prstGeom>
        </p:spPr>
      </p:pic>
      <p:pic>
        <p:nvPicPr>
          <p:cNvPr id="15" name="Image 8" descr=" "/>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7697162" y="5892800"/>
            <a:ext cx="4534467" cy="4533900"/>
          </a:xfrm>
          <a:prstGeom prst="rect">
            <a:avLst/>
          </a:prstGeom>
        </p:spPr>
      </p:pic>
      <p:pic>
        <p:nvPicPr>
          <p:cNvPr id="16" name="Image 9" descr=" "/>
          <p:cNvPicPr>
            <a:picLocks noChangeAspect="1"/>
          </p:cNvPicPr>
          <p:nvPr/>
        </p:nvPicPr>
        <p:blipFill>
          <a:blip r:embed="rId9">
            <a:extLst>
              <a:ext uri="{96DAC541-7B7A-43D3-8B79-37D633B846F1}">
                <asvg:svgBlip xmlns:asvg="http://schemas.microsoft.com/office/drawing/2016/SVG/main" r:embed="rId19"/>
              </a:ext>
            </a:extLst>
          </a:blip>
          <a:stretch>
            <a:fillRect/>
          </a:stretch>
        </p:blipFill>
        <p:spPr>
          <a:xfrm>
            <a:off x="8090427" y="6350000"/>
            <a:ext cx="508063" cy="508000"/>
          </a:xfrm>
          <a:prstGeom prst="rect">
            <a:avLst/>
          </a:prstGeom>
        </p:spPr>
      </p:pic>
      <p:pic>
        <p:nvPicPr>
          <p:cNvPr id="18" name="Image 11" descr=" "/>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8211741" y="6471301"/>
            <a:ext cx="265434" cy="265416"/>
          </a:xfrm>
          <a:prstGeom prst="rect">
            <a:avLst/>
          </a:prstGeom>
        </p:spPr>
      </p:pic>
      <p:sp>
        <p:nvSpPr>
          <p:cNvPr id="19" name="Text 5"/>
          <p:cNvSpPr/>
          <p:nvPr/>
        </p:nvSpPr>
        <p:spPr>
          <a:xfrm>
            <a:off x="8052323" y="7988300"/>
            <a:ext cx="1274393" cy="372533"/>
          </a:xfrm>
          <a:prstGeom prst="rect">
            <a:avLst/>
          </a:prstGeom>
          <a:noFill/>
          <a:ln/>
        </p:spPr>
        <p:txBody>
          <a:bodyPr wrap="square" lIns="0" tIns="0" rIns="0" bIns="0" rtlCol="0" anchor="t"/>
          <a:lstStyle/>
          <a:p>
            <a:pPr marL="0" indent="0" algn="l">
              <a:lnSpc>
                <a:spcPts val="2400"/>
              </a:lnSpc>
              <a:buNone/>
            </a:pPr>
            <a:r>
              <a:rPr lang="en-US" sz="1600" kern="0" spc="-32" dirty="0">
                <a:solidFill>
                  <a:srgbClr val="000000">
                    <a:alpha val="100000"/>
                  </a:srgbClr>
                </a:solidFill>
                <a:latin typeface="Inter Medium" pitchFamily="34" charset="0"/>
                <a:ea typeface="Inter Medium" pitchFamily="34" charset="-122"/>
                <a:cs typeface="Inter Medium" pitchFamily="34" charset="-120"/>
              </a:rPr>
              <a:t>Social Equity</a:t>
            </a:r>
            <a:endParaRPr lang="en-US" sz="1600" dirty="0"/>
          </a:p>
        </p:txBody>
      </p:sp>
      <p:sp>
        <p:nvSpPr>
          <p:cNvPr id="20" name="Text 6"/>
          <p:cNvSpPr/>
          <p:nvPr/>
        </p:nvSpPr>
        <p:spPr>
          <a:xfrm>
            <a:off x="7623020" y="8394700"/>
            <a:ext cx="4360395" cy="1591733"/>
          </a:xfrm>
          <a:prstGeom prst="rect">
            <a:avLst/>
          </a:prstGeom>
          <a:noFill/>
          <a:ln/>
        </p:spPr>
        <p:txBody>
          <a:bodyPr wrap="square" lIns="0" tIns="0" rIns="0" bIns="0" rtlCol="0" anchor="t"/>
          <a:lstStyle/>
          <a:p>
            <a:pPr marL="685800" lvl="1" indent="-342900" algn="l">
              <a:lnSpc>
                <a:spcPts val="2400"/>
              </a:lnSpc>
              <a:buSzPct val="100000"/>
              <a:buChar char="•"/>
            </a:pPr>
            <a:r>
              <a:rPr lang="en-US" sz="1600" kern="0" spc="-32" dirty="0">
                <a:solidFill>
                  <a:srgbClr val="6D6D6D">
                    <a:alpha val="100000"/>
                  </a:srgbClr>
                </a:solidFill>
                <a:latin typeface="Inter Regular" pitchFamily="34" charset="0"/>
                <a:ea typeface="Inter Regular" pitchFamily="34" charset="-122"/>
                <a:cs typeface="Inter Regular" pitchFamily="34" charset="-120"/>
              </a:rPr>
              <a:t>360 rural youth trained in IT (goal: 500)</a:t>
            </a:r>
            <a:endParaRPr lang="en-US" sz="1600" dirty="0"/>
          </a:p>
          <a:p>
            <a:pPr marL="685800" lvl="1" indent="-342900" algn="l">
              <a:lnSpc>
                <a:spcPts val="2400"/>
              </a:lnSpc>
              <a:buSzPct val="100000"/>
              <a:buChar char="•"/>
            </a:pPr>
            <a:r>
              <a:rPr lang="en-US" sz="1600" kern="0" spc="-32" dirty="0">
                <a:solidFill>
                  <a:srgbClr val="6D6D6D">
                    <a:alpha val="100000"/>
                  </a:srgbClr>
                </a:solidFill>
                <a:latin typeface="Inter Regular" pitchFamily="34" charset="0"/>
                <a:ea typeface="Inter Regular" pitchFamily="34" charset="-122"/>
                <a:cs typeface="Inter Regular" pitchFamily="34" charset="-120"/>
              </a:rPr>
              <a:t>8,200 beneficiaries accessed mobile health services</a:t>
            </a:r>
            <a:endParaRPr lang="en-US" sz="1600" dirty="0"/>
          </a:p>
          <a:p>
            <a:pPr marL="685800" lvl="1" indent="-342900" algn="l">
              <a:lnSpc>
                <a:spcPts val="2400"/>
              </a:lnSpc>
              <a:buSzPct val="100000"/>
              <a:buChar char="•"/>
            </a:pPr>
            <a:r>
              <a:rPr lang="en-US" sz="1600" kern="0" spc="-32" dirty="0">
                <a:solidFill>
                  <a:srgbClr val="6D6D6D">
                    <a:alpha val="100000"/>
                  </a:srgbClr>
                </a:solidFill>
                <a:latin typeface="Inter Regular" pitchFamily="34" charset="0"/>
                <a:ea typeface="Inter Regular" pitchFamily="34" charset="-122"/>
                <a:cs typeface="Inter Regular" pitchFamily="34" charset="-120"/>
              </a:rPr>
              <a:t>48% of new hires from underrepresented groups</a:t>
            </a:r>
            <a:endParaRPr lang="en-US" sz="1600" dirty="0"/>
          </a:p>
        </p:txBody>
      </p:sp>
      <p:pic>
        <p:nvPicPr>
          <p:cNvPr id="21" name="Image 12" descr=" "/>
          <p:cNvPicPr>
            <a:picLocks noChangeAspect="1"/>
          </p:cNvPicPr>
          <p:nvPr/>
        </p:nvPicPr>
        <p:blipFill>
          <a:blip r:embed="rId15">
            <a:extLst>
              <a:ext uri="{96DAC541-7B7A-43D3-8B79-37D633B846F1}">
                <asvg:svgBlip xmlns:asvg="http://schemas.microsoft.com/office/drawing/2016/SVG/main" r:embed="rId22"/>
              </a:ext>
            </a:extLst>
          </a:blip>
          <a:stretch>
            <a:fillRect/>
          </a:stretch>
        </p:blipFill>
        <p:spPr>
          <a:xfrm>
            <a:off x="12663483" y="9817100"/>
            <a:ext cx="4534467" cy="1778000"/>
          </a:xfrm>
          <a:prstGeom prst="rect">
            <a:avLst/>
          </a:prstGeom>
        </p:spPr>
      </p:pic>
      <p:pic>
        <p:nvPicPr>
          <p:cNvPr id="22" name="Image 13" descr=" "/>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12663483" y="5892800"/>
            <a:ext cx="4534467" cy="4533900"/>
          </a:xfrm>
          <a:prstGeom prst="rect">
            <a:avLst/>
          </a:prstGeom>
        </p:spPr>
      </p:pic>
      <p:pic>
        <p:nvPicPr>
          <p:cNvPr id="23" name="Image 14" descr=" "/>
          <p:cNvPicPr>
            <a:picLocks noChangeAspect="1"/>
          </p:cNvPicPr>
          <p:nvPr/>
        </p:nvPicPr>
        <p:blipFill>
          <a:blip r:embed="rId9">
            <a:extLst>
              <a:ext uri="{96DAC541-7B7A-43D3-8B79-37D633B846F1}">
                <asvg:svgBlip xmlns:asvg="http://schemas.microsoft.com/office/drawing/2016/SVG/main" r:embed="rId25"/>
              </a:ext>
            </a:extLst>
          </a:blip>
          <a:stretch>
            <a:fillRect/>
          </a:stretch>
        </p:blipFill>
        <p:spPr>
          <a:xfrm>
            <a:off x="13005942" y="6350000"/>
            <a:ext cx="508063" cy="508000"/>
          </a:xfrm>
          <a:prstGeom prst="rect">
            <a:avLst/>
          </a:prstGeom>
        </p:spPr>
      </p:pic>
      <p:sp>
        <p:nvSpPr>
          <p:cNvPr id="24" name="Text 7"/>
          <p:cNvSpPr/>
          <p:nvPr/>
        </p:nvSpPr>
        <p:spPr>
          <a:xfrm>
            <a:off x="12967837" y="7988300"/>
            <a:ext cx="1884069" cy="372533"/>
          </a:xfrm>
          <a:prstGeom prst="rect">
            <a:avLst/>
          </a:prstGeom>
          <a:noFill/>
          <a:ln/>
        </p:spPr>
        <p:txBody>
          <a:bodyPr wrap="square" lIns="0" tIns="0" rIns="0" bIns="0" rtlCol="0" anchor="t"/>
          <a:lstStyle/>
          <a:p>
            <a:pPr marL="0" indent="0" algn="l">
              <a:lnSpc>
                <a:spcPts val="2400"/>
              </a:lnSpc>
              <a:buNone/>
            </a:pPr>
            <a:r>
              <a:rPr lang="en-US" sz="1600" kern="0" spc="-32" dirty="0">
                <a:solidFill>
                  <a:srgbClr val="000000">
                    <a:alpha val="100000"/>
                  </a:srgbClr>
                </a:solidFill>
                <a:latin typeface="Inter Medium" pitchFamily="34" charset="0"/>
                <a:ea typeface="Inter Medium" pitchFamily="34" charset="-122"/>
                <a:cs typeface="Inter Medium" pitchFamily="34" charset="-120"/>
              </a:rPr>
              <a:t>Ethical Governance</a:t>
            </a:r>
            <a:endParaRPr lang="en-US" sz="1600" dirty="0"/>
          </a:p>
        </p:txBody>
      </p:sp>
      <p:sp>
        <p:nvSpPr>
          <p:cNvPr id="25" name="Text 8"/>
          <p:cNvSpPr/>
          <p:nvPr/>
        </p:nvSpPr>
        <p:spPr>
          <a:xfrm>
            <a:off x="12663483" y="8394700"/>
            <a:ext cx="4309588" cy="1591733"/>
          </a:xfrm>
          <a:prstGeom prst="rect">
            <a:avLst/>
          </a:prstGeom>
          <a:noFill/>
          <a:ln/>
        </p:spPr>
        <p:txBody>
          <a:bodyPr wrap="square" lIns="0" tIns="0" rIns="0" bIns="0" rtlCol="0" anchor="t"/>
          <a:lstStyle/>
          <a:p>
            <a:pPr marL="685800" lvl="1" indent="-342900" algn="l">
              <a:lnSpc>
                <a:spcPts val="2400"/>
              </a:lnSpc>
              <a:buSzPct val="100000"/>
              <a:buChar char="•"/>
            </a:pPr>
            <a:r>
              <a:rPr lang="en-US" sz="1600" kern="0" spc="-32" dirty="0">
                <a:solidFill>
                  <a:srgbClr val="6D6D6D">
                    <a:alpha val="100000"/>
                  </a:srgbClr>
                </a:solidFill>
                <a:latin typeface="Inter Regular" pitchFamily="34" charset="0"/>
                <a:ea typeface="Inter Regular" pitchFamily="34" charset="-122"/>
                <a:cs typeface="Inter Regular" pitchFamily="34" charset="-120"/>
              </a:rPr>
              <a:t>Tier 1 ESG audits: 100% coverage</a:t>
            </a:r>
            <a:endParaRPr lang="en-US" sz="1600" dirty="0"/>
          </a:p>
          <a:p>
            <a:pPr marL="685800" lvl="1" indent="-342900" algn="l">
              <a:lnSpc>
                <a:spcPts val="2400"/>
              </a:lnSpc>
              <a:buSzPct val="100000"/>
              <a:buChar char="•"/>
            </a:pPr>
            <a:r>
              <a:rPr lang="en-US" sz="1600" kern="0" spc="-32" dirty="0">
                <a:solidFill>
                  <a:srgbClr val="6D6D6D">
                    <a:alpha val="100000"/>
                  </a:srgbClr>
                </a:solidFill>
                <a:latin typeface="Inter Regular" pitchFamily="34" charset="0"/>
                <a:ea typeface="Inter Regular" pitchFamily="34" charset="-122"/>
                <a:cs typeface="Inter Regular" pitchFamily="34" charset="-120"/>
              </a:rPr>
              <a:t>Launched internal whistleblower system with 100% resolution rate</a:t>
            </a:r>
            <a:endParaRPr lang="en-US" sz="1600" dirty="0"/>
          </a:p>
          <a:p>
            <a:pPr marL="685800" lvl="1" indent="-342900" algn="l">
              <a:lnSpc>
                <a:spcPts val="2400"/>
              </a:lnSpc>
              <a:buSzPct val="100000"/>
              <a:buChar char="•"/>
            </a:pPr>
            <a:r>
              <a:rPr lang="en-US" sz="1600" kern="0" spc="-32" dirty="0">
                <a:solidFill>
                  <a:srgbClr val="6D6D6D">
                    <a:alpha val="100000"/>
                  </a:srgbClr>
                </a:solidFill>
                <a:latin typeface="Inter Regular" pitchFamily="34" charset="0"/>
                <a:ea typeface="Inter Regular" pitchFamily="34" charset="-122"/>
                <a:cs typeface="Inter Regular" pitchFamily="34" charset="-120"/>
              </a:rPr>
              <a:t>DEI council activated with cross-functional representation</a:t>
            </a:r>
            <a:endParaRPr lang="en-US" sz="1600" dirty="0"/>
          </a:p>
        </p:txBody>
      </p:sp>
      <p:pic>
        <p:nvPicPr>
          <p:cNvPr id="28" name="Image 17" descr=" "/>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13132973" y="6502400"/>
            <a:ext cx="254004" cy="215900"/>
          </a:xfrm>
          <a:prstGeom prst="rect">
            <a:avLst/>
          </a:prstGeom>
        </p:spPr>
      </p:pic>
      <p:pic>
        <p:nvPicPr>
          <p:cNvPr id="29" name="Image 18" descr=" "/>
          <p:cNvPicPr>
            <a:picLocks noChangeAspect="1"/>
          </p:cNvPicPr>
          <p:nvPr/>
        </p:nvPicPr>
        <p:blipFill>
          <a:blip r:embed="rId15">
            <a:extLst>
              <a:ext uri="{96DAC541-7B7A-43D3-8B79-37D633B846F1}">
                <asvg:svgBlip xmlns:asvg="http://schemas.microsoft.com/office/drawing/2016/SVG/main" r:embed="rId28"/>
              </a:ext>
            </a:extLst>
          </a:blip>
          <a:stretch>
            <a:fillRect/>
          </a:stretch>
        </p:blipFill>
        <p:spPr>
          <a:xfrm>
            <a:off x="17629803" y="9817100"/>
            <a:ext cx="4534467" cy="1778000"/>
          </a:xfrm>
          <a:prstGeom prst="rect">
            <a:avLst/>
          </a:prstGeom>
        </p:spPr>
      </p:pic>
      <p:pic>
        <p:nvPicPr>
          <p:cNvPr id="30" name="Image 19" descr=" "/>
          <p:cNvPicPr>
            <a:picLocks noChangeAspect="1"/>
          </p:cNvPicPr>
          <p:nvPr/>
        </p:nvPicPr>
        <p:blipFill>
          <a:blip r:embed="rId23">
            <a:extLst>
              <a:ext uri="{96DAC541-7B7A-43D3-8B79-37D633B846F1}">
                <asvg:svgBlip xmlns:asvg="http://schemas.microsoft.com/office/drawing/2016/SVG/main" r:embed="rId29"/>
              </a:ext>
            </a:extLst>
          </a:blip>
          <a:stretch>
            <a:fillRect/>
          </a:stretch>
        </p:blipFill>
        <p:spPr>
          <a:xfrm>
            <a:off x="17629803" y="5892800"/>
            <a:ext cx="4534467" cy="4533900"/>
          </a:xfrm>
          <a:prstGeom prst="rect">
            <a:avLst/>
          </a:prstGeom>
        </p:spPr>
      </p:pic>
      <p:pic>
        <p:nvPicPr>
          <p:cNvPr id="31" name="Image 20" descr=" "/>
          <p:cNvPicPr>
            <a:picLocks noChangeAspect="1"/>
          </p:cNvPicPr>
          <p:nvPr/>
        </p:nvPicPr>
        <p:blipFill>
          <a:blip r:embed="rId9">
            <a:extLst>
              <a:ext uri="{96DAC541-7B7A-43D3-8B79-37D633B846F1}">
                <asvg:svgBlip xmlns:asvg="http://schemas.microsoft.com/office/drawing/2016/SVG/main" r:embed="rId30"/>
              </a:ext>
            </a:extLst>
          </a:blip>
          <a:stretch>
            <a:fillRect/>
          </a:stretch>
        </p:blipFill>
        <p:spPr>
          <a:xfrm>
            <a:off x="17972263" y="6350000"/>
            <a:ext cx="508063" cy="508000"/>
          </a:xfrm>
          <a:prstGeom prst="rect">
            <a:avLst/>
          </a:prstGeom>
        </p:spPr>
      </p:pic>
      <p:sp>
        <p:nvSpPr>
          <p:cNvPr id="32" name="Text 9"/>
          <p:cNvSpPr/>
          <p:nvPr/>
        </p:nvSpPr>
        <p:spPr>
          <a:xfrm>
            <a:off x="17934158" y="7988300"/>
            <a:ext cx="1922174" cy="372533"/>
          </a:xfrm>
          <a:prstGeom prst="rect">
            <a:avLst/>
          </a:prstGeom>
          <a:noFill/>
          <a:ln/>
        </p:spPr>
        <p:txBody>
          <a:bodyPr wrap="square" lIns="0" tIns="0" rIns="0" bIns="0" rtlCol="0" anchor="t"/>
          <a:lstStyle/>
          <a:p>
            <a:pPr marL="0" indent="0" algn="l">
              <a:lnSpc>
                <a:spcPts val="2400"/>
              </a:lnSpc>
              <a:buNone/>
            </a:pPr>
            <a:r>
              <a:rPr lang="en-US" sz="1600" kern="0" spc="-32" dirty="0">
                <a:solidFill>
                  <a:srgbClr val="000000">
                    <a:alpha val="100000"/>
                  </a:srgbClr>
                </a:solidFill>
                <a:latin typeface="Inter Medium" pitchFamily="34" charset="0"/>
                <a:ea typeface="Inter Medium" pitchFamily="34" charset="-122"/>
                <a:cs typeface="Inter Medium" pitchFamily="34" charset="-120"/>
              </a:rPr>
              <a:t>Innovation for Good</a:t>
            </a:r>
            <a:endParaRPr lang="en-US" sz="1600" dirty="0"/>
          </a:p>
        </p:txBody>
      </p:sp>
      <p:sp>
        <p:nvSpPr>
          <p:cNvPr id="33" name="Text 10"/>
          <p:cNvSpPr/>
          <p:nvPr/>
        </p:nvSpPr>
        <p:spPr>
          <a:xfrm>
            <a:off x="17629803" y="8394700"/>
            <a:ext cx="4309589" cy="1591733"/>
          </a:xfrm>
          <a:prstGeom prst="rect">
            <a:avLst/>
          </a:prstGeom>
          <a:noFill/>
          <a:ln/>
        </p:spPr>
        <p:txBody>
          <a:bodyPr wrap="square" lIns="0" tIns="0" rIns="0" bIns="0" rtlCol="0" anchor="t"/>
          <a:lstStyle/>
          <a:p>
            <a:pPr marL="685800" lvl="1" indent="-342900" algn="l">
              <a:lnSpc>
                <a:spcPts val="2400"/>
              </a:lnSpc>
              <a:buSzPct val="100000"/>
              <a:buChar char="•"/>
            </a:pPr>
            <a:r>
              <a:rPr lang="en-US" sz="1600" kern="0" spc="-32" dirty="0">
                <a:solidFill>
                  <a:srgbClr val="6D6D6D">
                    <a:alpha val="100000"/>
                  </a:srgbClr>
                </a:solidFill>
                <a:latin typeface="Inter Regular" pitchFamily="34" charset="0"/>
                <a:ea typeface="Inter Regular" pitchFamily="34" charset="-122"/>
                <a:cs typeface="Inter Regular" pitchFamily="34" charset="-120"/>
              </a:rPr>
              <a:t>Solar-powered learning hubs</a:t>
            </a:r>
            <a:endParaRPr lang="en-US" sz="1600" dirty="0"/>
          </a:p>
          <a:p>
            <a:pPr marL="685800" lvl="1" indent="-342900" algn="l">
              <a:lnSpc>
                <a:spcPts val="2400"/>
              </a:lnSpc>
              <a:buSzPct val="100000"/>
              <a:buChar char="•"/>
            </a:pPr>
            <a:r>
              <a:rPr lang="en-US" sz="1600" kern="0" spc="-32" dirty="0">
                <a:solidFill>
                  <a:srgbClr val="6D6D6D">
                    <a:alpha val="100000"/>
                  </a:srgbClr>
                </a:solidFill>
                <a:latin typeface="Inter Regular" pitchFamily="34" charset="0"/>
                <a:ea typeface="Inter Regular" pitchFamily="34" charset="-122"/>
                <a:cs typeface="Inter Regular" pitchFamily="34" charset="-120"/>
              </a:rPr>
              <a:t>Developed AI tool to measure program reach in real time</a:t>
            </a:r>
            <a:endParaRPr lang="en-US" sz="1600" dirty="0"/>
          </a:p>
          <a:p>
            <a:pPr marL="685800" lvl="1" indent="-342900" algn="l">
              <a:lnSpc>
                <a:spcPts val="2400"/>
              </a:lnSpc>
              <a:buSzPct val="100000"/>
              <a:buChar char="•"/>
            </a:pPr>
            <a:r>
              <a:rPr lang="en-US" sz="1600" kern="0" spc="-32" dirty="0">
                <a:solidFill>
                  <a:srgbClr val="6D6D6D">
                    <a:alpha val="100000"/>
                  </a:srgbClr>
                </a:solidFill>
                <a:latin typeface="Inter Regular" pitchFamily="34" charset="0"/>
                <a:ea typeface="Inter Regular" pitchFamily="34" charset="-122"/>
                <a:cs typeface="Inter Regular" pitchFamily="34" charset="-120"/>
              </a:rPr>
              <a:t>Partnered with 2 social startups to co-create impact tech</a:t>
            </a:r>
            <a:endParaRPr lang="en-US" sz="1600" dirty="0"/>
          </a:p>
        </p:txBody>
      </p:sp>
      <p:pic>
        <p:nvPicPr>
          <p:cNvPr id="35" name="Image 22" descr=" "/>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a:off x="18137383" y="6489700"/>
            <a:ext cx="177822" cy="235303"/>
          </a:xfrm>
          <a:prstGeom prst="rect">
            <a:avLst/>
          </a:prstGeom>
        </p:spPr>
      </p:pic>
      <p:pic>
        <p:nvPicPr>
          <p:cNvPr id="36" name="Image 23" descr=" "/>
          <p:cNvPicPr>
            <a:picLocks noChangeAspect="1"/>
          </p:cNvPicPr>
          <p:nvPr/>
        </p:nvPicPr>
        <p:blipFill>
          <a:blip r:embed="rId33">
            <a:extLst>
              <a:ext uri="{96DAC541-7B7A-43D3-8B79-37D633B846F1}">
                <asvg:svgBlip xmlns:asvg="http://schemas.microsoft.com/office/drawing/2016/SVG/main" r:embed="rId34"/>
              </a:ext>
            </a:extLst>
          </a:blip>
          <a:stretch>
            <a:fillRect/>
          </a:stretch>
        </p:blipFill>
        <p:spPr>
          <a:xfrm>
            <a:off x="18181228" y="6644246"/>
            <a:ext cx="90133" cy="34795"/>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solidFill>
          <a:srgbClr val="FFFFFF"/>
        </a:solidFill>
        <a:effectLst/>
      </p:bgPr>
    </p:bg>
    <p:spTree>
      <p:nvGrpSpPr>
        <p:cNvPr id="1" name=""/>
        <p:cNvGrpSpPr/>
        <p:nvPr/>
      </p:nvGrpSpPr>
      <p:grpSpPr>
        <a:xfrm>
          <a:off x="0" y="0"/>
          <a:ext cx="0" cy="0"/>
          <a:chOff x="0" y="0"/>
          <a:chExt cx="0" cy="0"/>
        </a:xfrm>
      </p:grpSpPr>
      <p:pic>
        <p:nvPicPr>
          <p:cNvPr id="2" name="Image 0" descr=" "/>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24191" y="4279900"/>
            <a:ext cx="21338667" cy="8293100"/>
          </a:xfrm>
          <a:prstGeom prst="rect">
            <a:avLst/>
          </a:prstGeom>
        </p:spPr>
      </p:pic>
      <p:sp>
        <p:nvSpPr>
          <p:cNvPr id="3" name="Shape 0"/>
          <p:cNvSpPr/>
          <p:nvPr/>
        </p:nvSpPr>
        <p:spPr>
          <a:xfrm>
            <a:off x="1981448" y="4724400"/>
            <a:ext cx="19281010" cy="7200900"/>
          </a:xfrm>
          <a:prstGeom prst="rect">
            <a:avLst/>
          </a:prstGeom>
          <a:noFill/>
          <a:ln/>
        </p:spPr>
        <p:txBody>
          <a:bodyPr/>
          <a:lstStyle/>
          <a:p>
            <a:endParaRPr lang="en-ID"/>
          </a:p>
        </p:txBody>
      </p:sp>
      <p:pic>
        <p:nvPicPr>
          <p:cNvPr id="4" name="Image 1" descr=" "/>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975097" y="4724400"/>
            <a:ext cx="12702" cy="7200900"/>
          </a:xfrm>
          <a:prstGeom prst="rect">
            <a:avLst/>
          </a:prstGeom>
        </p:spPr>
      </p:pic>
      <p:pic>
        <p:nvPicPr>
          <p:cNvPr id="5" name="Image 2" descr=" "/>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257957" y="4724400"/>
            <a:ext cx="12702" cy="7200900"/>
          </a:xfrm>
          <a:prstGeom prst="rect">
            <a:avLst/>
          </a:prstGeom>
        </p:spPr>
      </p:pic>
      <p:pic>
        <p:nvPicPr>
          <p:cNvPr id="6" name="Image 3" descr=" "/>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540818" y="4724400"/>
            <a:ext cx="12702" cy="7200900"/>
          </a:xfrm>
          <a:prstGeom prst="rect">
            <a:avLst/>
          </a:prstGeom>
        </p:spPr>
      </p:pic>
      <p:pic>
        <p:nvPicPr>
          <p:cNvPr id="7" name="Image 4" descr=" "/>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823678" y="4724400"/>
            <a:ext cx="12702" cy="7200900"/>
          </a:xfrm>
          <a:prstGeom prst="rect">
            <a:avLst/>
          </a:prstGeom>
        </p:spPr>
      </p:pic>
      <p:pic>
        <p:nvPicPr>
          <p:cNvPr id="8" name="Image 5" descr=" "/>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106538" y="4724400"/>
            <a:ext cx="12702" cy="7200900"/>
          </a:xfrm>
          <a:prstGeom prst="rect">
            <a:avLst/>
          </a:prstGeom>
        </p:spPr>
      </p:pic>
      <p:pic>
        <p:nvPicPr>
          <p:cNvPr id="9" name="Image 6" descr=" "/>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389399" y="4724400"/>
            <a:ext cx="12702" cy="7200900"/>
          </a:xfrm>
          <a:prstGeom prst="rect">
            <a:avLst/>
          </a:prstGeom>
        </p:spPr>
      </p:pic>
      <p:pic>
        <p:nvPicPr>
          <p:cNvPr id="10" name="Image 7" descr=" "/>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672259" y="4724400"/>
            <a:ext cx="12702" cy="7200900"/>
          </a:xfrm>
          <a:prstGeom prst="rect">
            <a:avLst/>
          </a:prstGeom>
        </p:spPr>
      </p:pic>
      <p:pic>
        <p:nvPicPr>
          <p:cNvPr id="11" name="Image 8" descr=" "/>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55119" y="4724400"/>
            <a:ext cx="12702" cy="7200900"/>
          </a:xfrm>
          <a:prstGeom prst="rect">
            <a:avLst/>
          </a:prstGeom>
        </p:spPr>
      </p:pic>
      <p:pic>
        <p:nvPicPr>
          <p:cNvPr id="12" name="Image 9" descr=" "/>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2237980" y="4724400"/>
            <a:ext cx="12702" cy="7200900"/>
          </a:xfrm>
          <a:prstGeom prst="rect">
            <a:avLst/>
          </a:prstGeom>
        </p:spPr>
      </p:pic>
      <p:pic>
        <p:nvPicPr>
          <p:cNvPr id="13" name="Image 10" descr=" "/>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3520840" y="4724400"/>
            <a:ext cx="12702" cy="7200900"/>
          </a:xfrm>
          <a:prstGeom prst="rect">
            <a:avLst/>
          </a:prstGeom>
        </p:spPr>
      </p:pic>
      <p:pic>
        <p:nvPicPr>
          <p:cNvPr id="14" name="Image 11" descr=" "/>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4803700" y="4724400"/>
            <a:ext cx="12702" cy="7200900"/>
          </a:xfrm>
          <a:prstGeom prst="rect">
            <a:avLst/>
          </a:prstGeom>
        </p:spPr>
      </p:pic>
      <p:pic>
        <p:nvPicPr>
          <p:cNvPr id="15" name="Image 12" descr=" "/>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6086561" y="4724400"/>
            <a:ext cx="12702" cy="7200900"/>
          </a:xfrm>
          <a:prstGeom prst="rect">
            <a:avLst/>
          </a:prstGeom>
        </p:spPr>
      </p:pic>
      <p:pic>
        <p:nvPicPr>
          <p:cNvPr id="16" name="Image 13" descr=" "/>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7369421" y="4724400"/>
            <a:ext cx="12702" cy="7200900"/>
          </a:xfrm>
          <a:prstGeom prst="rect">
            <a:avLst/>
          </a:prstGeom>
        </p:spPr>
      </p:pic>
      <p:pic>
        <p:nvPicPr>
          <p:cNvPr id="17" name="Image 14" descr=" "/>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8652281" y="4724400"/>
            <a:ext cx="12702" cy="7200900"/>
          </a:xfrm>
          <a:prstGeom prst="rect">
            <a:avLst/>
          </a:prstGeom>
        </p:spPr>
      </p:pic>
      <p:pic>
        <p:nvPicPr>
          <p:cNvPr id="18" name="Image 15" descr=" "/>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9935142" y="4724400"/>
            <a:ext cx="12702" cy="7200900"/>
          </a:xfrm>
          <a:prstGeom prst="rect">
            <a:avLst/>
          </a:prstGeom>
        </p:spPr>
      </p:pic>
      <p:pic>
        <p:nvPicPr>
          <p:cNvPr id="19" name="Image 16" descr=" "/>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1218002" y="4724400"/>
            <a:ext cx="12702" cy="7200900"/>
          </a:xfrm>
          <a:prstGeom prst="rect">
            <a:avLst/>
          </a:prstGeom>
        </p:spPr>
      </p:pic>
      <p:pic>
        <p:nvPicPr>
          <p:cNvPr id="20" name="Image 17" descr=" "/>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981448" y="4622800"/>
            <a:ext cx="8891111" cy="3886200"/>
          </a:xfrm>
          <a:prstGeom prst="rect">
            <a:avLst/>
          </a:prstGeom>
        </p:spPr>
      </p:pic>
      <p:pic>
        <p:nvPicPr>
          <p:cNvPr id="21" name="Image 18" descr=" "/>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981448" y="4622800"/>
            <a:ext cx="8891111" cy="2184400"/>
          </a:xfrm>
          <a:prstGeom prst="rect">
            <a:avLst/>
          </a:prstGeom>
        </p:spPr>
      </p:pic>
      <p:pic>
        <p:nvPicPr>
          <p:cNvPr id="22" name="Image 19" descr=" "/>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830029" y="6477000"/>
            <a:ext cx="8891111" cy="2184400"/>
          </a:xfrm>
          <a:prstGeom prst="rect">
            <a:avLst/>
          </a:prstGeom>
        </p:spPr>
      </p:pic>
      <p:pic>
        <p:nvPicPr>
          <p:cNvPr id="23" name="Image 20" descr=" "/>
          <p:cNvPicPr>
            <a:picLocks noChangeAspect="1"/>
          </p:cNvPicPr>
          <p:nvPr/>
        </p:nvPicPr>
        <p:blipFill>
          <a:blip r:embed="rId11">
            <a:extLst>
              <a:ext uri="{96DAC541-7B7A-43D3-8B79-37D633B846F1}">
                <asvg:svgBlip xmlns:asvg="http://schemas.microsoft.com/office/drawing/2016/SVG/main" r:embed="rId13"/>
              </a:ext>
            </a:extLst>
          </a:blip>
          <a:stretch>
            <a:fillRect/>
          </a:stretch>
        </p:blipFill>
        <p:spPr>
          <a:xfrm>
            <a:off x="9678610" y="8267700"/>
            <a:ext cx="8891111" cy="2184400"/>
          </a:xfrm>
          <a:prstGeom prst="rect">
            <a:avLst/>
          </a:prstGeom>
        </p:spPr>
      </p:pic>
      <p:pic>
        <p:nvPicPr>
          <p:cNvPr id="24" name="Image 21" descr=" "/>
          <p:cNvPicPr>
            <a:picLocks noChangeAspect="1"/>
          </p:cNvPicPr>
          <p:nvPr/>
        </p:nvPicPr>
        <p:blipFill>
          <a:blip r:embed="rId11">
            <a:extLst>
              <a:ext uri="{96DAC541-7B7A-43D3-8B79-37D633B846F1}">
                <asvg:svgBlip xmlns:asvg="http://schemas.microsoft.com/office/drawing/2016/SVG/main" r:embed="rId14"/>
              </a:ext>
            </a:extLst>
          </a:blip>
          <a:stretch>
            <a:fillRect/>
          </a:stretch>
        </p:blipFill>
        <p:spPr>
          <a:xfrm>
            <a:off x="13527191" y="10058400"/>
            <a:ext cx="8891111" cy="2184400"/>
          </a:xfrm>
          <a:prstGeom prst="rect">
            <a:avLst/>
          </a:prstGeom>
        </p:spPr>
      </p:pic>
      <p:sp>
        <p:nvSpPr>
          <p:cNvPr id="25" name="Text 1"/>
          <p:cNvSpPr/>
          <p:nvPr/>
        </p:nvSpPr>
        <p:spPr>
          <a:xfrm>
            <a:off x="1524191" y="1524000"/>
            <a:ext cx="8078210" cy="1778000"/>
          </a:xfrm>
          <a:prstGeom prst="rect">
            <a:avLst/>
          </a:prstGeom>
          <a:noFill/>
          <a:ln/>
        </p:spPr>
        <p:txBody>
          <a:bodyPr wrap="square" lIns="0" tIns="0" rIns="0" bIns="0" rtlCol="0" anchor="t"/>
          <a:lstStyle/>
          <a:p>
            <a:pPr marL="0" indent="0" algn="l">
              <a:lnSpc>
                <a:spcPts val="6000"/>
              </a:lnSpc>
              <a:buNone/>
            </a:pPr>
            <a:r>
              <a:rPr lang="en-US" sz="6000" kern="0" spc="-240" dirty="0">
                <a:solidFill>
                  <a:srgbClr val="000000">
                    <a:alpha val="100000"/>
                  </a:srgbClr>
                </a:solidFill>
                <a:latin typeface="Inter Regular" pitchFamily="34" charset="0"/>
                <a:ea typeface="Inter Regular" pitchFamily="34" charset="-122"/>
                <a:cs typeface="Inter Regular" pitchFamily="34" charset="-120"/>
              </a:rPr>
              <a:t>Managing Risk for Responsible Growth</a:t>
            </a:r>
            <a:endParaRPr lang="en-US" sz="6000" dirty="0"/>
          </a:p>
        </p:txBody>
      </p:sp>
      <p:sp>
        <p:nvSpPr>
          <p:cNvPr id="26" name="Text 2"/>
          <p:cNvSpPr/>
          <p:nvPr/>
        </p:nvSpPr>
        <p:spPr>
          <a:xfrm>
            <a:off x="15025978" y="1524000"/>
            <a:ext cx="7917323" cy="982133"/>
          </a:xfrm>
          <a:prstGeom prst="rect">
            <a:avLst/>
          </a:prstGeom>
          <a:noFill/>
          <a:ln/>
        </p:spPr>
        <p:txBody>
          <a:bodyPr wrap="square" lIns="0" tIns="0" rIns="0" bIns="0" rtlCol="0" anchor="t"/>
          <a:lstStyle/>
          <a:p>
            <a:pPr marL="0" indent="0" algn="l">
              <a:lnSpc>
                <a:spcPts val="2400"/>
              </a:lnSpc>
              <a:buNone/>
            </a:pPr>
            <a:r>
              <a:rPr lang="en-US" sz="1600" kern="0" spc="-32" dirty="0">
                <a:solidFill>
                  <a:srgbClr val="000000">
                    <a:alpha val="100000"/>
                  </a:srgbClr>
                </a:solidFill>
                <a:latin typeface="Inter Regular" pitchFamily="34" charset="0"/>
                <a:ea typeface="Inter Regular" pitchFamily="34" charset="-122"/>
                <a:cs typeface="Inter Regular" pitchFamily="34" charset="-120"/>
              </a:rPr>
              <a:t>Our CSR strategy is built not just on aspiration, but on risk resilience. We continuously monitor and address potential issues to maintain integrity, stakeholder trust, and long-term impact.</a:t>
            </a:r>
            <a:endParaRPr lang="en-US" sz="1600" dirty="0"/>
          </a:p>
        </p:txBody>
      </p:sp>
      <p:sp>
        <p:nvSpPr>
          <p:cNvPr id="27" name="Text 3"/>
          <p:cNvSpPr/>
          <p:nvPr/>
        </p:nvSpPr>
        <p:spPr>
          <a:xfrm>
            <a:off x="2248181" y="4864100"/>
            <a:ext cx="2315923" cy="372533"/>
          </a:xfrm>
          <a:prstGeom prst="rect">
            <a:avLst/>
          </a:prstGeom>
          <a:noFill/>
          <a:ln/>
        </p:spPr>
        <p:txBody>
          <a:bodyPr wrap="square" lIns="0" tIns="0" rIns="0" bIns="0" rtlCol="0" anchor="t"/>
          <a:lstStyle/>
          <a:p>
            <a:pPr marL="0" indent="0" algn="l">
              <a:lnSpc>
                <a:spcPts val="2400"/>
              </a:lnSpc>
              <a:buNone/>
            </a:pPr>
            <a:r>
              <a:rPr lang="en-US" sz="1600" kern="0" spc="-32" dirty="0">
                <a:solidFill>
                  <a:srgbClr val="FFFFFF">
                    <a:alpha val="100000"/>
                  </a:srgbClr>
                </a:solidFill>
                <a:latin typeface="Inter Medium" pitchFamily="34" charset="0"/>
                <a:ea typeface="Inter Medium" pitchFamily="34" charset="-122"/>
                <a:cs typeface="Inter Medium" pitchFamily="34" charset="-120"/>
              </a:rPr>
              <a:t>Supply Chain Disruption</a:t>
            </a:r>
            <a:endParaRPr lang="en-US" sz="1600" dirty="0"/>
          </a:p>
        </p:txBody>
      </p:sp>
      <p:sp>
        <p:nvSpPr>
          <p:cNvPr id="28" name="Text 4"/>
          <p:cNvSpPr/>
          <p:nvPr/>
        </p:nvSpPr>
        <p:spPr>
          <a:xfrm>
            <a:off x="6096762" y="6705600"/>
            <a:ext cx="2176205" cy="372533"/>
          </a:xfrm>
          <a:prstGeom prst="rect">
            <a:avLst/>
          </a:prstGeom>
          <a:noFill/>
          <a:ln/>
        </p:spPr>
        <p:txBody>
          <a:bodyPr wrap="square" lIns="0" tIns="0" rIns="0" bIns="0" rtlCol="0" anchor="t"/>
          <a:lstStyle/>
          <a:p>
            <a:pPr marL="0" indent="0" algn="l">
              <a:lnSpc>
                <a:spcPts val="2400"/>
              </a:lnSpc>
              <a:buNone/>
            </a:pPr>
            <a:r>
              <a:rPr lang="en-US" sz="1600" kern="0" spc="-32" dirty="0">
                <a:solidFill>
                  <a:srgbClr val="000000">
                    <a:alpha val="100000"/>
                  </a:srgbClr>
                </a:solidFill>
                <a:latin typeface="Inter Medium" pitchFamily="34" charset="0"/>
                <a:ea typeface="Inter Medium" pitchFamily="34" charset="-122"/>
                <a:cs typeface="Inter Medium" pitchFamily="34" charset="-120"/>
              </a:rPr>
              <a:t>Environmental Liability</a:t>
            </a:r>
            <a:endParaRPr lang="en-US" sz="1600" dirty="0"/>
          </a:p>
        </p:txBody>
      </p:sp>
      <p:sp>
        <p:nvSpPr>
          <p:cNvPr id="29" name="Text 5"/>
          <p:cNvSpPr/>
          <p:nvPr/>
        </p:nvSpPr>
        <p:spPr>
          <a:xfrm>
            <a:off x="9945343" y="8509000"/>
            <a:ext cx="2557253" cy="372533"/>
          </a:xfrm>
          <a:prstGeom prst="rect">
            <a:avLst/>
          </a:prstGeom>
          <a:noFill/>
          <a:ln/>
        </p:spPr>
        <p:txBody>
          <a:bodyPr wrap="square" lIns="0" tIns="0" rIns="0" bIns="0" rtlCol="0" anchor="t"/>
          <a:lstStyle/>
          <a:p>
            <a:pPr marL="0" indent="0" algn="l">
              <a:lnSpc>
                <a:spcPts val="2400"/>
              </a:lnSpc>
              <a:buNone/>
            </a:pPr>
            <a:r>
              <a:rPr lang="en-US" sz="1600" kern="0" spc="-32" dirty="0">
                <a:solidFill>
                  <a:srgbClr val="000000">
                    <a:alpha val="100000"/>
                  </a:srgbClr>
                </a:solidFill>
                <a:latin typeface="Inter Medium" pitchFamily="34" charset="0"/>
                <a:ea typeface="Inter Medium" pitchFamily="34" charset="-122"/>
                <a:cs typeface="Inter Medium" pitchFamily="34" charset="-120"/>
              </a:rPr>
              <a:t>Ethical Sourcing Violations</a:t>
            </a:r>
            <a:endParaRPr lang="en-US" sz="1600" dirty="0"/>
          </a:p>
        </p:txBody>
      </p:sp>
      <p:sp>
        <p:nvSpPr>
          <p:cNvPr id="30" name="Text 6"/>
          <p:cNvSpPr/>
          <p:nvPr/>
        </p:nvSpPr>
        <p:spPr>
          <a:xfrm>
            <a:off x="13793924" y="10299700"/>
            <a:ext cx="2049189" cy="372533"/>
          </a:xfrm>
          <a:prstGeom prst="rect">
            <a:avLst/>
          </a:prstGeom>
          <a:noFill/>
          <a:ln/>
        </p:spPr>
        <p:txBody>
          <a:bodyPr wrap="square" lIns="0" tIns="0" rIns="0" bIns="0" rtlCol="0" anchor="t"/>
          <a:lstStyle/>
          <a:p>
            <a:pPr marL="0" indent="0" algn="l">
              <a:lnSpc>
                <a:spcPts val="2400"/>
              </a:lnSpc>
              <a:buNone/>
            </a:pPr>
            <a:r>
              <a:rPr lang="en-US" sz="1600" kern="0" spc="-32" dirty="0">
                <a:solidFill>
                  <a:srgbClr val="000000">
                    <a:alpha val="100000"/>
                  </a:srgbClr>
                </a:solidFill>
                <a:latin typeface="Inter Medium" pitchFamily="34" charset="0"/>
                <a:ea typeface="Inter Medium" pitchFamily="34" charset="-122"/>
                <a:cs typeface="Inter Medium" pitchFamily="34" charset="-120"/>
              </a:rPr>
              <a:t>Community Backlash</a:t>
            </a:r>
            <a:endParaRPr lang="en-US" sz="1600" dirty="0"/>
          </a:p>
        </p:txBody>
      </p:sp>
      <p:sp>
        <p:nvSpPr>
          <p:cNvPr id="31" name="Text 7"/>
          <p:cNvSpPr/>
          <p:nvPr/>
        </p:nvSpPr>
        <p:spPr>
          <a:xfrm>
            <a:off x="2248181" y="5346700"/>
            <a:ext cx="3014510" cy="982133"/>
          </a:xfrm>
          <a:prstGeom prst="rect">
            <a:avLst/>
          </a:prstGeom>
          <a:noFill/>
          <a:ln/>
        </p:spPr>
        <p:txBody>
          <a:bodyPr wrap="square" lIns="0" tIns="0" rIns="0" bIns="0" rtlCol="0" anchor="t"/>
          <a:lstStyle/>
          <a:p>
            <a:pPr marL="0" indent="0" algn="l">
              <a:lnSpc>
                <a:spcPts val="2400"/>
              </a:lnSpc>
              <a:buNone/>
            </a:pPr>
            <a:r>
              <a:rPr lang="en-US" sz="1600" kern="0" spc="-32" dirty="0">
                <a:solidFill>
                  <a:srgbClr val="E7E7E7">
                    <a:alpha val="100000"/>
                  </a:srgbClr>
                </a:solidFill>
                <a:latin typeface="Inter Regular" pitchFamily="34" charset="0"/>
                <a:ea typeface="Inter Regular" pitchFamily="34" charset="-122"/>
                <a:cs typeface="Inter Regular" pitchFamily="34" charset="-120"/>
              </a:rPr>
              <a:t>Reliance on global vendors may delay materials or impact labor standards</a:t>
            </a:r>
            <a:endParaRPr lang="en-US" sz="1600" dirty="0"/>
          </a:p>
        </p:txBody>
      </p:sp>
      <p:sp>
        <p:nvSpPr>
          <p:cNvPr id="32" name="Text 8"/>
          <p:cNvSpPr/>
          <p:nvPr/>
        </p:nvSpPr>
        <p:spPr>
          <a:xfrm>
            <a:off x="6096762" y="7188200"/>
            <a:ext cx="3014510" cy="982133"/>
          </a:xfrm>
          <a:prstGeom prst="rect">
            <a:avLst/>
          </a:prstGeom>
          <a:noFill/>
          <a:ln/>
        </p:spPr>
        <p:txBody>
          <a:bodyPr wrap="square" lIns="0" tIns="0" rIns="0" bIns="0" rtlCol="0" anchor="t"/>
          <a:lstStyle/>
          <a:p>
            <a:pPr marL="0" indent="0" algn="l">
              <a:lnSpc>
                <a:spcPts val="2400"/>
              </a:lnSpc>
              <a:buNone/>
            </a:pPr>
            <a:r>
              <a:rPr lang="en-US" sz="1600" kern="0" spc="-32" dirty="0">
                <a:solidFill>
                  <a:srgbClr val="B0B0B0">
                    <a:alpha val="100000"/>
                  </a:srgbClr>
                </a:solidFill>
                <a:latin typeface="Inter Regular" pitchFamily="34" charset="0"/>
                <a:ea typeface="Inter Regular" pitchFamily="34" charset="-122"/>
                <a:cs typeface="Inter Regular" pitchFamily="34" charset="-120"/>
              </a:rPr>
              <a:t>Exposure to fines, reputational damage from emissions or waste handling</a:t>
            </a:r>
            <a:endParaRPr lang="en-US" sz="1600" dirty="0"/>
          </a:p>
        </p:txBody>
      </p:sp>
      <p:sp>
        <p:nvSpPr>
          <p:cNvPr id="33" name="Text 9"/>
          <p:cNvSpPr/>
          <p:nvPr/>
        </p:nvSpPr>
        <p:spPr>
          <a:xfrm>
            <a:off x="9945343" y="8991600"/>
            <a:ext cx="3014510" cy="982133"/>
          </a:xfrm>
          <a:prstGeom prst="rect">
            <a:avLst/>
          </a:prstGeom>
          <a:noFill/>
          <a:ln/>
        </p:spPr>
        <p:txBody>
          <a:bodyPr wrap="square" lIns="0" tIns="0" rIns="0" bIns="0" rtlCol="0" anchor="t"/>
          <a:lstStyle/>
          <a:p>
            <a:pPr marL="0" indent="0" algn="l">
              <a:lnSpc>
                <a:spcPts val="2400"/>
              </a:lnSpc>
              <a:buNone/>
            </a:pPr>
            <a:r>
              <a:rPr lang="en-US" sz="1600" kern="0" spc="-32" dirty="0">
                <a:solidFill>
                  <a:srgbClr val="B0B0B0">
                    <a:alpha val="100000"/>
                  </a:srgbClr>
                </a:solidFill>
                <a:latin typeface="Inter Regular" pitchFamily="34" charset="0"/>
                <a:ea typeface="Inter Regular" pitchFamily="34" charset="-122"/>
                <a:cs typeface="Inter Regular" pitchFamily="34" charset="-120"/>
              </a:rPr>
              <a:t>Third-party suppliers may breach labor or sourcing standards</a:t>
            </a:r>
            <a:endParaRPr lang="en-US" sz="1600" dirty="0"/>
          </a:p>
        </p:txBody>
      </p:sp>
      <p:sp>
        <p:nvSpPr>
          <p:cNvPr id="34" name="Text 10"/>
          <p:cNvSpPr/>
          <p:nvPr/>
        </p:nvSpPr>
        <p:spPr>
          <a:xfrm>
            <a:off x="13793924" y="10782300"/>
            <a:ext cx="3014510" cy="677333"/>
          </a:xfrm>
          <a:prstGeom prst="rect">
            <a:avLst/>
          </a:prstGeom>
          <a:noFill/>
          <a:ln/>
        </p:spPr>
        <p:txBody>
          <a:bodyPr wrap="square" lIns="0" tIns="0" rIns="0" bIns="0" rtlCol="0" anchor="t"/>
          <a:lstStyle/>
          <a:p>
            <a:pPr marL="0" indent="0" algn="l">
              <a:lnSpc>
                <a:spcPts val="2400"/>
              </a:lnSpc>
              <a:buNone/>
            </a:pPr>
            <a:r>
              <a:rPr lang="en-US" sz="1600" kern="0" spc="-32" dirty="0">
                <a:solidFill>
                  <a:srgbClr val="B0B0B0">
                    <a:alpha val="100000"/>
                  </a:srgbClr>
                </a:solidFill>
                <a:latin typeface="Inter Regular" pitchFamily="34" charset="0"/>
                <a:ea typeface="Inter Regular" pitchFamily="34" charset="-122"/>
                <a:cs typeface="Inter Regular" pitchFamily="34" charset="-120"/>
              </a:rPr>
              <a:t>Risk of misaligned CSR efforts or under-consulted programs</a:t>
            </a:r>
            <a:endParaRPr lang="en-US" sz="1600" dirty="0"/>
          </a:p>
        </p:txBody>
      </p:sp>
      <p:sp>
        <p:nvSpPr>
          <p:cNvPr id="35" name="Text 11"/>
          <p:cNvSpPr/>
          <p:nvPr/>
        </p:nvSpPr>
        <p:spPr>
          <a:xfrm>
            <a:off x="6109464" y="5346700"/>
            <a:ext cx="4475193" cy="677333"/>
          </a:xfrm>
          <a:prstGeom prst="rect">
            <a:avLst/>
          </a:prstGeom>
          <a:noFill/>
          <a:ln/>
        </p:spPr>
        <p:txBody>
          <a:bodyPr wrap="square" lIns="0" tIns="0" rIns="0" bIns="0" rtlCol="0" anchor="t"/>
          <a:lstStyle/>
          <a:p>
            <a:pPr marL="0" indent="0" algn="l">
              <a:lnSpc>
                <a:spcPts val="2400"/>
              </a:lnSpc>
              <a:buNone/>
            </a:pPr>
            <a:r>
              <a:rPr lang="en-US" sz="1600" kern="0" spc="-32" dirty="0">
                <a:solidFill>
                  <a:srgbClr val="E7E7E7">
                    <a:alpha val="100000"/>
                  </a:srgbClr>
                </a:solidFill>
                <a:latin typeface="Inter Regular" pitchFamily="34" charset="0"/>
                <a:ea typeface="Inter Regular" pitchFamily="34" charset="-122"/>
                <a:cs typeface="Inter Regular" pitchFamily="34" charset="-120"/>
              </a:rPr>
              <a:t>Diversify sourcing, increase local supplier ratio, annual ESG audits</a:t>
            </a:r>
            <a:endParaRPr lang="en-US" sz="1600" dirty="0"/>
          </a:p>
        </p:txBody>
      </p:sp>
      <p:sp>
        <p:nvSpPr>
          <p:cNvPr id="36" name="Text 12"/>
          <p:cNvSpPr/>
          <p:nvPr/>
        </p:nvSpPr>
        <p:spPr>
          <a:xfrm>
            <a:off x="9958045" y="7188200"/>
            <a:ext cx="4475193" cy="677333"/>
          </a:xfrm>
          <a:prstGeom prst="rect">
            <a:avLst/>
          </a:prstGeom>
          <a:noFill/>
          <a:ln/>
        </p:spPr>
        <p:txBody>
          <a:bodyPr wrap="square" lIns="0" tIns="0" rIns="0" bIns="0" rtlCol="0" anchor="t"/>
          <a:lstStyle/>
          <a:p>
            <a:pPr marL="0" indent="0" algn="l">
              <a:lnSpc>
                <a:spcPts val="2400"/>
              </a:lnSpc>
              <a:buNone/>
            </a:pPr>
            <a:r>
              <a:rPr lang="en-US" sz="1600" kern="0" spc="-32" dirty="0">
                <a:solidFill>
                  <a:srgbClr val="B0B0B0">
                    <a:alpha val="100000"/>
                  </a:srgbClr>
                </a:solidFill>
                <a:latin typeface="Inter Regular" pitchFamily="34" charset="0"/>
                <a:ea typeface="Inter Regular" pitchFamily="34" charset="-122"/>
                <a:cs typeface="Inter Regular" pitchFamily="34" charset="-120"/>
              </a:rPr>
              <a:t>Compliance with ISO 14001, site audits, environmental insurance</a:t>
            </a:r>
            <a:endParaRPr lang="en-US" sz="1600" dirty="0"/>
          </a:p>
        </p:txBody>
      </p:sp>
      <p:sp>
        <p:nvSpPr>
          <p:cNvPr id="37" name="Text 13"/>
          <p:cNvSpPr/>
          <p:nvPr/>
        </p:nvSpPr>
        <p:spPr>
          <a:xfrm>
            <a:off x="13806626" y="8991600"/>
            <a:ext cx="4475193" cy="677333"/>
          </a:xfrm>
          <a:prstGeom prst="rect">
            <a:avLst/>
          </a:prstGeom>
          <a:noFill/>
          <a:ln/>
        </p:spPr>
        <p:txBody>
          <a:bodyPr wrap="square" lIns="0" tIns="0" rIns="0" bIns="0" rtlCol="0" anchor="t"/>
          <a:lstStyle/>
          <a:p>
            <a:pPr marL="0" indent="0" algn="l">
              <a:lnSpc>
                <a:spcPts val="2400"/>
              </a:lnSpc>
              <a:buNone/>
            </a:pPr>
            <a:r>
              <a:rPr lang="en-US" sz="1600" kern="0" spc="-32" dirty="0">
                <a:solidFill>
                  <a:srgbClr val="B0B0B0">
                    <a:alpha val="100000"/>
                  </a:srgbClr>
                </a:solidFill>
                <a:latin typeface="Inter Regular" pitchFamily="34" charset="0"/>
                <a:ea typeface="Inter Regular" pitchFamily="34" charset="-122"/>
                <a:cs typeface="Inter Regular" pitchFamily="34" charset="-120"/>
              </a:rPr>
              <a:t>Code of conduct enforcement, anonymous whistleblower channels</a:t>
            </a:r>
            <a:endParaRPr lang="en-US" sz="1600" dirty="0"/>
          </a:p>
        </p:txBody>
      </p:sp>
      <p:sp>
        <p:nvSpPr>
          <p:cNvPr id="38" name="Text 14"/>
          <p:cNvSpPr/>
          <p:nvPr/>
        </p:nvSpPr>
        <p:spPr>
          <a:xfrm>
            <a:off x="17655207" y="10782300"/>
            <a:ext cx="4475193" cy="677333"/>
          </a:xfrm>
          <a:prstGeom prst="rect">
            <a:avLst/>
          </a:prstGeom>
          <a:noFill/>
          <a:ln/>
        </p:spPr>
        <p:txBody>
          <a:bodyPr wrap="square" lIns="0" tIns="0" rIns="0" bIns="0" rtlCol="0" anchor="t"/>
          <a:lstStyle/>
          <a:p>
            <a:pPr marL="0" indent="0" algn="l">
              <a:lnSpc>
                <a:spcPts val="2400"/>
              </a:lnSpc>
              <a:buNone/>
            </a:pPr>
            <a:r>
              <a:rPr lang="en-US" sz="1600" kern="0" spc="-32" dirty="0">
                <a:solidFill>
                  <a:srgbClr val="B0B0B0">
                    <a:alpha val="100000"/>
                  </a:srgbClr>
                </a:solidFill>
                <a:latin typeface="Inter Regular" pitchFamily="34" charset="0"/>
                <a:ea typeface="Inter Regular" pitchFamily="34" charset="-122"/>
                <a:cs typeface="Inter Regular" pitchFamily="34" charset="-120"/>
              </a:rPr>
              <a:t>Stakeholder listening sessions, local co-design approach</a:t>
            </a:r>
            <a:endParaRPr lang="en-US" sz="1600" dirty="0"/>
          </a:p>
        </p:txBody>
      </p:sp>
      <p:sp>
        <p:nvSpPr>
          <p:cNvPr id="39" name="Text 15"/>
          <p:cNvSpPr/>
          <p:nvPr/>
        </p:nvSpPr>
        <p:spPr>
          <a:xfrm>
            <a:off x="6109464" y="4864100"/>
            <a:ext cx="4475193" cy="372533"/>
          </a:xfrm>
          <a:prstGeom prst="rect">
            <a:avLst/>
          </a:prstGeom>
          <a:noFill/>
          <a:ln/>
        </p:spPr>
        <p:txBody>
          <a:bodyPr wrap="square" lIns="0" tIns="0" rIns="0" bIns="0" rtlCol="0" anchor="t"/>
          <a:lstStyle/>
          <a:p>
            <a:pPr marL="0" indent="0" algn="l">
              <a:lnSpc>
                <a:spcPts val="2400"/>
              </a:lnSpc>
              <a:buNone/>
            </a:pPr>
            <a:r>
              <a:rPr lang="en-US" sz="1600" kern="0" spc="-32" dirty="0">
                <a:solidFill>
                  <a:srgbClr val="FFFFFF">
                    <a:alpha val="100000"/>
                  </a:srgbClr>
                </a:solidFill>
                <a:latin typeface="Inter Medium" pitchFamily="34" charset="0"/>
                <a:ea typeface="Inter Medium" pitchFamily="34" charset="-122"/>
                <a:cs typeface="Inter Medium" pitchFamily="34" charset="-120"/>
              </a:rPr>
              <a:t>Mitigation Strategy</a:t>
            </a:r>
            <a:endParaRPr lang="en-US" sz="1600" dirty="0"/>
          </a:p>
        </p:txBody>
      </p:sp>
      <p:sp>
        <p:nvSpPr>
          <p:cNvPr id="40" name="Text 16"/>
          <p:cNvSpPr/>
          <p:nvPr/>
        </p:nvSpPr>
        <p:spPr>
          <a:xfrm>
            <a:off x="9958045" y="6705600"/>
            <a:ext cx="4475193" cy="372533"/>
          </a:xfrm>
          <a:prstGeom prst="rect">
            <a:avLst/>
          </a:prstGeom>
          <a:noFill/>
          <a:ln/>
        </p:spPr>
        <p:txBody>
          <a:bodyPr wrap="square" lIns="0" tIns="0" rIns="0" bIns="0" rtlCol="0" anchor="t"/>
          <a:lstStyle/>
          <a:p>
            <a:pPr marL="0" indent="0" algn="l">
              <a:lnSpc>
                <a:spcPts val="2400"/>
              </a:lnSpc>
              <a:buNone/>
            </a:pPr>
            <a:r>
              <a:rPr lang="en-US" sz="1600" kern="0" spc="-32" dirty="0">
                <a:solidFill>
                  <a:srgbClr val="6D6D6D">
                    <a:alpha val="100000"/>
                  </a:srgbClr>
                </a:solidFill>
                <a:latin typeface="Inter Medium" pitchFamily="34" charset="0"/>
                <a:ea typeface="Inter Medium" pitchFamily="34" charset="-122"/>
                <a:cs typeface="Inter Medium" pitchFamily="34" charset="-120"/>
              </a:rPr>
              <a:t>Mitigation Strategy</a:t>
            </a:r>
            <a:endParaRPr lang="en-US" sz="1600" dirty="0"/>
          </a:p>
        </p:txBody>
      </p:sp>
      <p:sp>
        <p:nvSpPr>
          <p:cNvPr id="41" name="Text 17"/>
          <p:cNvSpPr/>
          <p:nvPr/>
        </p:nvSpPr>
        <p:spPr>
          <a:xfrm>
            <a:off x="13806626" y="8509000"/>
            <a:ext cx="4475193" cy="372533"/>
          </a:xfrm>
          <a:prstGeom prst="rect">
            <a:avLst/>
          </a:prstGeom>
          <a:noFill/>
          <a:ln/>
        </p:spPr>
        <p:txBody>
          <a:bodyPr wrap="square" lIns="0" tIns="0" rIns="0" bIns="0" rtlCol="0" anchor="t"/>
          <a:lstStyle/>
          <a:p>
            <a:pPr marL="0" indent="0" algn="l">
              <a:lnSpc>
                <a:spcPts val="2400"/>
              </a:lnSpc>
              <a:buNone/>
            </a:pPr>
            <a:r>
              <a:rPr lang="en-US" sz="1600" kern="0" spc="-32" dirty="0">
                <a:solidFill>
                  <a:srgbClr val="6D6D6D">
                    <a:alpha val="100000"/>
                  </a:srgbClr>
                </a:solidFill>
                <a:latin typeface="Inter Medium" pitchFamily="34" charset="0"/>
                <a:ea typeface="Inter Medium" pitchFamily="34" charset="-122"/>
                <a:cs typeface="Inter Medium" pitchFamily="34" charset="-120"/>
              </a:rPr>
              <a:t>Mitigation Strategy</a:t>
            </a:r>
            <a:endParaRPr lang="en-US" sz="1600" dirty="0"/>
          </a:p>
        </p:txBody>
      </p:sp>
      <p:sp>
        <p:nvSpPr>
          <p:cNvPr id="42" name="Text 18"/>
          <p:cNvSpPr/>
          <p:nvPr/>
        </p:nvSpPr>
        <p:spPr>
          <a:xfrm>
            <a:off x="17655207" y="10299700"/>
            <a:ext cx="4475193" cy="372533"/>
          </a:xfrm>
          <a:prstGeom prst="rect">
            <a:avLst/>
          </a:prstGeom>
          <a:noFill/>
          <a:ln/>
        </p:spPr>
        <p:txBody>
          <a:bodyPr wrap="square" lIns="0" tIns="0" rIns="0" bIns="0" rtlCol="0" anchor="t"/>
          <a:lstStyle/>
          <a:p>
            <a:pPr marL="0" indent="0" algn="l">
              <a:lnSpc>
                <a:spcPts val="2400"/>
              </a:lnSpc>
              <a:buNone/>
            </a:pPr>
            <a:r>
              <a:rPr lang="en-US" sz="1600" kern="0" spc="-32" dirty="0">
                <a:solidFill>
                  <a:srgbClr val="6D6D6D">
                    <a:alpha val="100000"/>
                  </a:srgbClr>
                </a:solidFill>
                <a:latin typeface="Inter Medium" pitchFamily="34" charset="0"/>
                <a:ea typeface="Inter Medium" pitchFamily="34" charset="-122"/>
                <a:cs typeface="Inter Medium" pitchFamily="34" charset="-120"/>
              </a:rPr>
              <a:t>Mitigation Strategy</a:t>
            </a:r>
            <a:endParaRPr lang="en-US" sz="160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solidFill>
          <a:srgbClr val="FFFFFF"/>
        </a:solidFill>
        <a:effectLst/>
      </p:bgPr>
    </p:bg>
    <p:spTree>
      <p:nvGrpSpPr>
        <p:cNvPr id="1" name=""/>
        <p:cNvGrpSpPr/>
        <p:nvPr/>
      </p:nvGrpSpPr>
      <p:grpSpPr>
        <a:xfrm>
          <a:off x="0" y="0"/>
          <a:ext cx="0" cy="0"/>
          <a:chOff x="0" y="0"/>
          <a:chExt cx="0" cy="0"/>
        </a:xfrm>
      </p:grpSpPr>
      <p:pic>
        <p:nvPicPr>
          <p:cNvPr id="2" name="Image 0" descr=" "/>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369346" y="1866900"/>
            <a:ext cx="15649323" cy="9971174"/>
          </a:xfrm>
          <a:prstGeom prst="rect">
            <a:avLst/>
          </a:prstGeom>
        </p:spPr>
      </p:pic>
      <p:sp>
        <p:nvSpPr>
          <p:cNvPr id="3" name="Text 0"/>
          <p:cNvSpPr/>
          <p:nvPr/>
        </p:nvSpPr>
        <p:spPr>
          <a:xfrm>
            <a:off x="6541318" y="2159000"/>
            <a:ext cx="11304413" cy="1778000"/>
          </a:xfrm>
          <a:prstGeom prst="rect">
            <a:avLst/>
          </a:prstGeom>
          <a:noFill/>
          <a:ln/>
        </p:spPr>
        <p:txBody>
          <a:bodyPr wrap="square" lIns="0" tIns="0" rIns="0" bIns="0" rtlCol="0" anchor="t"/>
          <a:lstStyle/>
          <a:p>
            <a:pPr marL="0" indent="0" algn="ctr">
              <a:lnSpc>
                <a:spcPts val="6000"/>
              </a:lnSpc>
              <a:buNone/>
            </a:pPr>
            <a:r>
              <a:rPr lang="en-US" sz="6000" kern="0" spc="-240" dirty="0">
                <a:solidFill>
                  <a:srgbClr val="000000">
                    <a:alpha val="100000"/>
                  </a:srgbClr>
                </a:solidFill>
                <a:latin typeface="Inter Regular" pitchFamily="34" charset="0"/>
                <a:ea typeface="Inter Regular" pitchFamily="34" charset="-122"/>
                <a:cs typeface="Inter Regular" pitchFamily="34" charset="-120"/>
              </a:rPr>
              <a:t>Diversity, Equity &amp; Inclusion (DEI) Snapshot</a:t>
            </a:r>
            <a:endParaRPr lang="en-US" sz="6000" dirty="0"/>
          </a:p>
        </p:txBody>
      </p:sp>
      <p:sp>
        <p:nvSpPr>
          <p:cNvPr id="4" name="Text 1"/>
          <p:cNvSpPr/>
          <p:nvPr/>
        </p:nvSpPr>
        <p:spPr>
          <a:xfrm>
            <a:off x="7599783" y="10109200"/>
            <a:ext cx="9187482" cy="982133"/>
          </a:xfrm>
          <a:prstGeom prst="rect">
            <a:avLst/>
          </a:prstGeom>
          <a:noFill/>
          <a:ln/>
        </p:spPr>
        <p:txBody>
          <a:bodyPr wrap="square" lIns="0" tIns="0" rIns="0" bIns="0" rtlCol="0" anchor="t"/>
          <a:lstStyle/>
          <a:p>
            <a:pPr marL="0" indent="0" algn="ctr">
              <a:lnSpc>
                <a:spcPts val="2400"/>
              </a:lnSpc>
              <a:buNone/>
            </a:pPr>
            <a:r>
              <a:rPr lang="en-US" sz="1600" kern="0" spc="-32" dirty="0">
                <a:solidFill>
                  <a:srgbClr val="5D5D5D">
                    <a:alpha val="100000"/>
                  </a:srgbClr>
                </a:solidFill>
                <a:latin typeface="Inter Regular" pitchFamily="34" charset="0"/>
                <a:ea typeface="Inter Regular" pitchFamily="34" charset="-122"/>
                <a:cs typeface="Inter Regular" pitchFamily="34" charset="-120"/>
              </a:rPr>
              <a:t>These recognitions testify to our strong Corporate Social Responsibility (CSR) programs. They show our commitment to transparency and accountability, exceeding industry expectations and positively impacting communities.</a:t>
            </a:r>
            <a:endParaRPr lang="en-US" sz="1600" dirty="0"/>
          </a:p>
        </p:txBody>
      </p:sp>
      <p:pic>
        <p:nvPicPr>
          <p:cNvPr id="5" name="Image 1" descr=" "/>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780222" y="8648700"/>
            <a:ext cx="4826603" cy="1536700"/>
          </a:xfrm>
          <a:prstGeom prst="rect">
            <a:avLst/>
          </a:prstGeom>
        </p:spPr>
      </p:pic>
      <p:sp>
        <p:nvSpPr>
          <p:cNvPr id="6" name="Text 2"/>
          <p:cNvSpPr/>
          <p:nvPr/>
        </p:nvSpPr>
        <p:spPr>
          <a:xfrm>
            <a:off x="11363687" y="1524000"/>
            <a:ext cx="1672376" cy="465667"/>
          </a:xfrm>
          <a:prstGeom prst="rect">
            <a:avLst/>
          </a:prstGeom>
          <a:noFill/>
          <a:ln/>
        </p:spPr>
        <p:txBody>
          <a:bodyPr wrap="square" lIns="0" tIns="0" rIns="0" bIns="0" rtlCol="0" anchor="t"/>
          <a:lstStyle/>
          <a:p>
            <a:pPr marL="0" indent="0" algn="ctr">
              <a:lnSpc>
                <a:spcPts val="3000"/>
              </a:lnSpc>
              <a:buNone/>
            </a:pPr>
            <a:r>
              <a:rPr lang="en-US" sz="2000" kern="0" spc="-40" dirty="0">
                <a:solidFill>
                  <a:srgbClr val="FF5196">
                    <a:alpha val="100000"/>
                  </a:srgbClr>
                </a:solidFill>
                <a:latin typeface="Inter Medium" pitchFamily="34" charset="0"/>
                <a:ea typeface="Inter Medium" pitchFamily="34" charset="-122"/>
                <a:cs typeface="Inter Medium" pitchFamily="34" charset="-120"/>
              </a:rPr>
              <a:t>Certifications</a:t>
            </a:r>
            <a:endParaRPr lang="en-US" sz="2000" dirty="0"/>
          </a:p>
        </p:txBody>
      </p:sp>
      <p:pic>
        <p:nvPicPr>
          <p:cNvPr id="7" name="Image 2" descr=" "/>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780222" y="4445000"/>
            <a:ext cx="4826603" cy="4826000"/>
          </a:xfrm>
          <a:prstGeom prst="rect">
            <a:avLst/>
          </a:prstGeom>
        </p:spPr>
      </p:pic>
      <p:pic>
        <p:nvPicPr>
          <p:cNvPr id="8" name="Image 3" descr=" "/>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461683" y="8255000"/>
            <a:ext cx="3810476" cy="1498600"/>
          </a:xfrm>
          <a:prstGeom prst="rect">
            <a:avLst/>
          </a:prstGeom>
        </p:spPr>
      </p:pic>
      <p:pic>
        <p:nvPicPr>
          <p:cNvPr id="9" name="Image 4" descr=" "/>
          <p:cNvPicPr>
            <a:picLocks noChangeAspect="1"/>
          </p:cNvPicPr>
          <p:nvPr/>
        </p:nvPicPr>
        <p:blipFill>
          <a:blip r:embed="rId9">
            <a:extLst>
              <a:ext uri="{96DAC541-7B7A-43D3-8B79-37D633B846F1}">
                <asvg:svgBlip xmlns:asvg="http://schemas.microsoft.com/office/drawing/2016/SVG/main" r:embed="rId11"/>
              </a:ext>
            </a:extLst>
          </a:blip>
          <a:stretch>
            <a:fillRect/>
          </a:stretch>
        </p:blipFill>
        <p:spPr>
          <a:xfrm>
            <a:off x="15114889" y="8255000"/>
            <a:ext cx="3810476" cy="1498600"/>
          </a:xfrm>
          <a:prstGeom prst="rect">
            <a:avLst/>
          </a:prstGeom>
        </p:spPr>
      </p:pic>
      <p:pic>
        <p:nvPicPr>
          <p:cNvPr id="10" name="Image 5" descr=" "/>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461683" y="4953000"/>
            <a:ext cx="3810476" cy="3810000"/>
          </a:xfrm>
          <a:prstGeom prst="rect">
            <a:avLst/>
          </a:prstGeom>
        </p:spPr>
      </p:pic>
      <p:pic>
        <p:nvPicPr>
          <p:cNvPr id="11" name="Image 6" descr=" "/>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9306413" y="7886700"/>
            <a:ext cx="3302413" cy="1181100"/>
          </a:xfrm>
          <a:prstGeom prst="rect">
            <a:avLst/>
          </a:prstGeom>
        </p:spPr>
      </p:pic>
      <p:pic>
        <p:nvPicPr>
          <p:cNvPr id="12" name="Image 7" descr=" "/>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9306413" y="5207000"/>
            <a:ext cx="3302413" cy="3302000"/>
          </a:xfrm>
          <a:prstGeom prst="rect">
            <a:avLst/>
          </a:prstGeom>
        </p:spPr>
      </p:pic>
      <p:pic>
        <p:nvPicPr>
          <p:cNvPr id="13" name="Image 8" descr=" "/>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15114889" y="4953000"/>
            <a:ext cx="3810476" cy="3810000"/>
          </a:xfrm>
          <a:prstGeom prst="rect">
            <a:avLst/>
          </a:prstGeom>
        </p:spPr>
      </p:pic>
      <p:pic>
        <p:nvPicPr>
          <p:cNvPr id="15" name="Image 10" descr=" "/>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6941436" y="5690840"/>
            <a:ext cx="851391" cy="1422493"/>
          </a:xfrm>
          <a:prstGeom prst="rect">
            <a:avLst/>
          </a:prstGeom>
        </p:spPr>
      </p:pic>
      <p:pic>
        <p:nvPicPr>
          <p:cNvPr id="17" name="Image 12" descr=" "/>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15864283" y="6197600"/>
            <a:ext cx="2323981" cy="418046"/>
          </a:xfrm>
          <a:prstGeom prst="rect">
            <a:avLst/>
          </a:prstGeom>
        </p:spPr>
      </p:pic>
      <p:pic>
        <p:nvPicPr>
          <p:cNvPr id="18" name="Image 13" descr=" "/>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16791691" y="6317940"/>
            <a:ext cx="107660" cy="107832"/>
          </a:xfrm>
          <a:prstGeom prst="rect">
            <a:avLst/>
          </a:prstGeom>
        </p:spPr>
      </p:pic>
      <p:pic>
        <p:nvPicPr>
          <p:cNvPr id="19" name="Image 14" descr=" "/>
          <p:cNvPicPr>
            <a:picLocks noChangeAspect="1"/>
          </p:cNvPicPr>
          <p:nvPr/>
        </p:nvPicPr>
        <p:blipFill>
          <a:blip r:embed="rId14">
            <a:extLst>
              <a:ext uri="{96DAC541-7B7A-43D3-8B79-37D633B846F1}">
                <asvg:svgBlip xmlns:asvg="http://schemas.microsoft.com/office/drawing/2016/SVG/main" r:embed="rId26"/>
              </a:ext>
            </a:extLst>
          </a:blip>
          <a:stretch>
            <a:fillRect/>
          </a:stretch>
        </p:blipFill>
        <p:spPr>
          <a:xfrm>
            <a:off x="1778222" y="7886700"/>
            <a:ext cx="3302413" cy="1181100"/>
          </a:xfrm>
          <a:prstGeom prst="rect">
            <a:avLst/>
          </a:prstGeom>
        </p:spPr>
      </p:pic>
      <p:sp>
        <p:nvSpPr>
          <p:cNvPr id="20" name="Text 3"/>
          <p:cNvSpPr/>
          <p:nvPr/>
        </p:nvSpPr>
        <p:spPr>
          <a:xfrm>
            <a:off x="5719948" y="7467600"/>
            <a:ext cx="3293945" cy="982133"/>
          </a:xfrm>
          <a:prstGeom prst="rect">
            <a:avLst/>
          </a:prstGeom>
          <a:noFill/>
          <a:ln/>
        </p:spPr>
        <p:txBody>
          <a:bodyPr wrap="square" lIns="0" tIns="0" rIns="0" bIns="0" rtlCol="0" anchor="t"/>
          <a:lstStyle/>
          <a:p>
            <a:pPr marL="0" indent="0" algn="ctr">
              <a:lnSpc>
                <a:spcPts val="2400"/>
              </a:lnSpc>
              <a:buNone/>
            </a:pPr>
            <a:r>
              <a:rPr lang="en-US" sz="1600" kern="0" spc="-32" dirty="0">
                <a:solidFill>
                  <a:srgbClr val="6D6D6D">
                    <a:alpha val="100000"/>
                  </a:srgbClr>
                </a:solidFill>
                <a:latin typeface="Inter Regular" pitchFamily="34" charset="0"/>
                <a:ea typeface="Inter Regular" pitchFamily="34" charset="-122"/>
                <a:cs typeface="Inter Regular" pitchFamily="34" charset="-120"/>
              </a:rPr>
              <a:t>Recognized for meeting high standards of social &amp; environmental performance</a:t>
            </a:r>
            <a:endParaRPr lang="en-US" sz="1600" dirty="0"/>
          </a:p>
        </p:txBody>
      </p:sp>
      <p:sp>
        <p:nvSpPr>
          <p:cNvPr id="21" name="Text 4"/>
          <p:cNvSpPr/>
          <p:nvPr/>
        </p:nvSpPr>
        <p:spPr>
          <a:xfrm>
            <a:off x="15373155" y="7467600"/>
            <a:ext cx="3293945" cy="982133"/>
          </a:xfrm>
          <a:prstGeom prst="rect">
            <a:avLst/>
          </a:prstGeom>
          <a:noFill/>
          <a:ln/>
        </p:spPr>
        <p:txBody>
          <a:bodyPr wrap="square" lIns="0" tIns="0" rIns="0" bIns="0" rtlCol="0" anchor="t"/>
          <a:lstStyle/>
          <a:p>
            <a:pPr marL="0" indent="0" algn="ctr">
              <a:lnSpc>
                <a:spcPts val="2400"/>
              </a:lnSpc>
              <a:buNone/>
            </a:pPr>
            <a:r>
              <a:rPr lang="en-US" sz="1600" kern="0" spc="-32" dirty="0">
                <a:solidFill>
                  <a:srgbClr val="6D6D6D">
                    <a:alpha val="100000"/>
                  </a:srgbClr>
                </a:solidFill>
                <a:latin typeface="Inter Regular" pitchFamily="34" charset="0"/>
                <a:ea typeface="Inter Regular" pitchFamily="34" charset="-122"/>
                <a:cs typeface="Inter Regular" pitchFamily="34" charset="-120"/>
              </a:rPr>
              <a:t>Recognized for meeting high standards of social &amp; environmental performance</a:t>
            </a:r>
            <a:endParaRPr lang="en-US" sz="1600" dirty="0"/>
          </a:p>
        </p:txBody>
      </p:sp>
      <p:sp>
        <p:nvSpPr>
          <p:cNvPr id="22" name="Text 5"/>
          <p:cNvSpPr/>
          <p:nvPr/>
        </p:nvSpPr>
        <p:spPr>
          <a:xfrm>
            <a:off x="10356028" y="7658100"/>
            <a:ext cx="3674993" cy="982133"/>
          </a:xfrm>
          <a:prstGeom prst="rect">
            <a:avLst/>
          </a:prstGeom>
          <a:noFill/>
          <a:ln/>
        </p:spPr>
        <p:txBody>
          <a:bodyPr wrap="square" lIns="0" tIns="0" rIns="0" bIns="0" rtlCol="0" anchor="t"/>
          <a:lstStyle/>
          <a:p>
            <a:pPr marL="0" indent="0" algn="ctr">
              <a:lnSpc>
                <a:spcPts val="2400"/>
              </a:lnSpc>
              <a:buNone/>
            </a:pPr>
            <a:r>
              <a:rPr lang="en-US" sz="1600" kern="0" spc="-32" dirty="0">
                <a:solidFill>
                  <a:srgbClr val="000000">
                    <a:alpha val="100000"/>
                  </a:srgbClr>
                </a:solidFill>
                <a:latin typeface="Inter Regular" pitchFamily="34" charset="0"/>
                <a:ea typeface="Inter Regular" pitchFamily="34" charset="-122"/>
                <a:cs typeface="Inter Regular" pitchFamily="34" charset="-120"/>
              </a:rPr>
              <a:t>Achieving environmental management certification for all operations is a crucial goal that we are committed to.</a:t>
            </a:r>
            <a:endParaRPr lang="en-US" sz="1600" dirty="0"/>
          </a:p>
        </p:txBody>
      </p:sp>
      <p:sp>
        <p:nvSpPr>
          <p:cNvPr id="23" name="Shape 6"/>
          <p:cNvSpPr/>
          <p:nvPr/>
        </p:nvSpPr>
        <p:spPr>
          <a:xfrm>
            <a:off x="11406026" y="5435600"/>
            <a:ext cx="1521760" cy="1625603"/>
          </a:xfrm>
          <a:prstGeom prst="rect">
            <a:avLst/>
          </a:prstGeom>
          <a:noFill/>
          <a:ln/>
        </p:spPr>
        <p:txBody>
          <a:bodyPr/>
          <a:lstStyle/>
          <a:p>
            <a:endParaRPr lang="en-ID"/>
          </a:p>
        </p:txBody>
      </p:sp>
      <p:pic>
        <p:nvPicPr>
          <p:cNvPr id="24" name="Image 15" descr=" "/>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11406026" y="5779957"/>
            <a:ext cx="352407" cy="560580"/>
          </a:xfrm>
          <a:prstGeom prst="rect">
            <a:avLst/>
          </a:prstGeom>
        </p:spPr>
      </p:pic>
      <p:pic>
        <p:nvPicPr>
          <p:cNvPr id="25" name="Image 16" descr=" "/>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11790472" y="5779957"/>
            <a:ext cx="528611" cy="576597"/>
          </a:xfrm>
          <a:prstGeom prst="rect">
            <a:avLst/>
          </a:prstGeom>
        </p:spPr>
      </p:pic>
      <p:pic>
        <p:nvPicPr>
          <p:cNvPr id="26" name="Image 17" descr=" "/>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a:off x="12327089" y="5779957"/>
            <a:ext cx="600696" cy="576597"/>
          </a:xfrm>
          <a:prstGeom prst="rect">
            <a:avLst/>
          </a:prstGeom>
        </p:spPr>
      </p:pic>
      <p:pic>
        <p:nvPicPr>
          <p:cNvPr id="27" name="Image 18" descr=" "/>
          <p:cNvPicPr>
            <a:picLocks noChangeAspect="1"/>
          </p:cNvPicPr>
          <p:nvPr/>
        </p:nvPicPr>
        <p:blipFill>
          <a:blip r:embed="rId33">
            <a:extLst>
              <a:ext uri="{96DAC541-7B7A-43D3-8B79-37D633B846F1}">
                <asvg:svgBlip xmlns:asvg="http://schemas.microsoft.com/office/drawing/2016/SVG/main" r:embed="rId34"/>
              </a:ext>
            </a:extLst>
          </a:blip>
          <a:stretch>
            <a:fillRect/>
          </a:stretch>
        </p:blipFill>
        <p:spPr>
          <a:xfrm>
            <a:off x="11622275" y="5435600"/>
            <a:ext cx="1049214" cy="280287"/>
          </a:xfrm>
          <a:prstGeom prst="rect">
            <a:avLst/>
          </a:prstGeom>
        </p:spPr>
      </p:pic>
      <p:pic>
        <p:nvPicPr>
          <p:cNvPr id="28" name="Image 19" descr=" "/>
          <p:cNvPicPr>
            <a:picLocks noChangeAspect="1"/>
          </p:cNvPicPr>
          <p:nvPr/>
        </p:nvPicPr>
        <p:blipFill>
          <a:blip r:embed="rId35">
            <a:extLst>
              <a:ext uri="{96DAC541-7B7A-43D3-8B79-37D633B846F1}">
                <asvg:svgBlip xmlns:asvg="http://schemas.microsoft.com/office/drawing/2016/SVG/main" r:embed="rId36"/>
              </a:ext>
            </a:extLst>
          </a:blip>
          <a:stretch>
            <a:fillRect/>
          </a:stretch>
        </p:blipFill>
        <p:spPr>
          <a:xfrm>
            <a:off x="11622275" y="6412613"/>
            <a:ext cx="1049214" cy="280287"/>
          </a:xfrm>
          <a:prstGeom prst="rect">
            <a:avLst/>
          </a:prstGeom>
        </p:spPr>
      </p:pic>
      <p:sp>
        <p:nvSpPr>
          <p:cNvPr id="29" name="Text 7"/>
          <p:cNvSpPr/>
          <p:nvPr/>
        </p:nvSpPr>
        <p:spPr>
          <a:xfrm>
            <a:off x="11372155" y="6756400"/>
            <a:ext cx="1589502" cy="372533"/>
          </a:xfrm>
          <a:prstGeom prst="rect">
            <a:avLst/>
          </a:prstGeom>
          <a:noFill/>
          <a:ln/>
        </p:spPr>
        <p:txBody>
          <a:bodyPr wrap="square" lIns="0" tIns="0" rIns="0" bIns="0" rtlCol="0" anchor="t"/>
          <a:lstStyle/>
          <a:p>
            <a:pPr marL="0" indent="0" algn="ctr">
              <a:lnSpc>
                <a:spcPts val="2400"/>
              </a:lnSpc>
              <a:buNone/>
            </a:pPr>
            <a:r>
              <a:rPr lang="en-US" sz="1600" kern="0" spc="-32" dirty="0">
                <a:solidFill>
                  <a:srgbClr val="4A4A49">
                    <a:alpha val="100000"/>
                  </a:srgbClr>
                </a:solidFill>
                <a:latin typeface="Inter Medium" pitchFamily="34" charset="0"/>
                <a:ea typeface="Inter Medium" pitchFamily="34" charset="-122"/>
                <a:cs typeface="Inter Medium" pitchFamily="34" charset="-120"/>
              </a:rPr>
              <a:t>14001 : 2015</a:t>
            </a:r>
            <a:endParaRPr lang="en-US" sz="1600" dirty="0"/>
          </a:p>
        </p:txBody>
      </p:sp>
      <p:pic>
        <p:nvPicPr>
          <p:cNvPr id="30" name="Image 20" descr=" "/>
          <p:cNvPicPr>
            <a:picLocks noChangeAspect="1"/>
          </p:cNvPicPr>
          <p:nvPr/>
        </p:nvPicPr>
        <p:blipFill>
          <a:blip r:embed="rId37">
            <a:extLst>
              <a:ext uri="{96DAC541-7B7A-43D3-8B79-37D633B846F1}">
                <asvg:svgBlip xmlns:asvg="http://schemas.microsoft.com/office/drawing/2016/SVG/main" r:embed="rId38"/>
              </a:ext>
            </a:extLst>
          </a:blip>
          <a:stretch>
            <a:fillRect/>
          </a:stretch>
        </p:blipFill>
        <p:spPr>
          <a:xfrm>
            <a:off x="1778222" y="5207000"/>
            <a:ext cx="3302413" cy="330200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solidFill>
          <a:srgbClr val="000000"/>
        </a:solidFill>
        <a:effectLst/>
      </p:bgPr>
    </p:bg>
    <p:spTree>
      <p:nvGrpSpPr>
        <p:cNvPr id="1" name=""/>
        <p:cNvGrpSpPr/>
        <p:nvPr/>
      </p:nvGrpSpPr>
      <p:grpSpPr>
        <a:xfrm>
          <a:off x="0" y="0"/>
          <a:ext cx="0" cy="0"/>
          <a:chOff x="0" y="0"/>
          <a:chExt cx="0" cy="0"/>
        </a:xfrm>
      </p:grpSpPr>
      <p:pic>
        <p:nvPicPr>
          <p:cNvPr id="2" name="Image 0" descr=" "/>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935067" y="9067800"/>
            <a:ext cx="7836879" cy="3302000"/>
          </a:xfrm>
          <a:prstGeom prst="rect">
            <a:avLst/>
          </a:prstGeom>
        </p:spPr>
      </p:pic>
      <p:sp>
        <p:nvSpPr>
          <p:cNvPr id="3" name="Text 0"/>
          <p:cNvSpPr/>
          <p:nvPr/>
        </p:nvSpPr>
        <p:spPr>
          <a:xfrm>
            <a:off x="1524191" y="1524000"/>
            <a:ext cx="8103613" cy="2768600"/>
          </a:xfrm>
          <a:prstGeom prst="rect">
            <a:avLst/>
          </a:prstGeom>
          <a:noFill/>
          <a:ln/>
        </p:spPr>
        <p:txBody>
          <a:bodyPr wrap="square" lIns="0" tIns="0" rIns="0" bIns="0" rtlCol="0" anchor="t"/>
          <a:lstStyle/>
          <a:p>
            <a:pPr marL="0" indent="0" algn="l">
              <a:lnSpc>
                <a:spcPts val="6600"/>
              </a:lnSpc>
              <a:buNone/>
            </a:pPr>
            <a:r>
              <a:rPr lang="en-US" sz="6000" kern="0" spc="-240" dirty="0">
                <a:solidFill>
                  <a:srgbClr val="FFFFFF">
                    <a:alpha val="100000"/>
                  </a:srgbClr>
                </a:solidFill>
                <a:latin typeface="Inter Regular" pitchFamily="34" charset="0"/>
                <a:ea typeface="Inter Regular" pitchFamily="34" charset="-122"/>
                <a:cs typeface="Inter Regular" pitchFamily="34" charset="-120"/>
              </a:rPr>
              <a:t>The Significance of Corporate Social Responsibility Reports</a:t>
            </a:r>
            <a:endParaRPr lang="en-US" sz="6000" dirty="0"/>
          </a:p>
        </p:txBody>
      </p:sp>
      <p:sp>
        <p:nvSpPr>
          <p:cNvPr id="4" name="Text 1"/>
          <p:cNvSpPr/>
          <p:nvPr/>
        </p:nvSpPr>
        <p:spPr>
          <a:xfrm>
            <a:off x="1524191" y="4305300"/>
            <a:ext cx="7917323" cy="1286933"/>
          </a:xfrm>
          <a:prstGeom prst="rect">
            <a:avLst/>
          </a:prstGeom>
          <a:noFill/>
          <a:ln/>
        </p:spPr>
        <p:txBody>
          <a:bodyPr wrap="square" lIns="0" tIns="0" rIns="0" bIns="0" rtlCol="0" anchor="t"/>
          <a:lstStyle/>
          <a:p>
            <a:pPr marL="0" indent="0" algn="l">
              <a:lnSpc>
                <a:spcPts val="2400"/>
              </a:lnSpc>
              <a:buNone/>
            </a:pPr>
            <a:r>
              <a:rPr lang="en-US" sz="1600" kern="0" spc="-32" dirty="0">
                <a:solidFill>
                  <a:srgbClr val="B0B0B0">
                    <a:alpha val="100000"/>
                  </a:srgbClr>
                </a:solidFill>
                <a:latin typeface="Inter Regular" pitchFamily="34" charset="0"/>
                <a:ea typeface="Inter Regular" pitchFamily="34" charset="-122"/>
                <a:cs typeface="Inter Regular" pitchFamily="34" charset="-120"/>
              </a:rPr>
              <a:t>This report outlines how Corporate Social Responsibility (CSR) is embedded into our core business strategy. It reflects our accountability to people, the planet, and long term performance. It also serves as a transparent communication tool for stakeholders, investors, and global partners.</a:t>
            </a:r>
            <a:endParaRPr lang="en-US" sz="1600" dirty="0"/>
          </a:p>
        </p:txBody>
      </p:sp>
      <p:pic>
        <p:nvPicPr>
          <p:cNvPr id="5" name="Image 1" descr=" "/>
          <p:cNvPicPr>
            <a:picLocks noChangeAspect="1"/>
          </p:cNvPicPr>
          <p:nvPr/>
        </p:nvPicPr>
        <p:blipFill>
          <a:blip r:embed="rId3">
            <a:extLst>
              <a:ext uri="{96DAC541-7B7A-43D3-8B79-37D633B846F1}">
                <asvg:svgBlip xmlns:asvg="http://schemas.microsoft.com/office/drawing/2016/SVG/main" r:embed="rId5"/>
              </a:ext>
            </a:extLst>
          </a:blip>
          <a:stretch>
            <a:fillRect/>
          </a:stretch>
        </p:blipFill>
        <p:spPr>
          <a:xfrm>
            <a:off x="15025978" y="9067800"/>
            <a:ext cx="7836879" cy="3302000"/>
          </a:xfrm>
          <a:prstGeom prst="rect">
            <a:avLst/>
          </a:prstGeom>
        </p:spPr>
      </p:pic>
      <p:pic>
        <p:nvPicPr>
          <p:cNvPr id="6" name="Image 2" descr=" "/>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5025978" y="5511800"/>
            <a:ext cx="7836879" cy="3302000"/>
          </a:xfrm>
          <a:prstGeom prst="rect">
            <a:avLst/>
          </a:prstGeom>
        </p:spPr>
      </p:pic>
      <p:pic>
        <p:nvPicPr>
          <p:cNvPr id="7" name="Image 3" descr=" "/>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5534042" y="6019800"/>
            <a:ext cx="508063" cy="508000"/>
          </a:xfrm>
          <a:prstGeom prst="rect">
            <a:avLst/>
          </a:prstGeom>
        </p:spPr>
      </p:pic>
      <p:pic>
        <p:nvPicPr>
          <p:cNvPr id="8" name="Image 4" descr=" "/>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5534042" y="9575800"/>
            <a:ext cx="508063" cy="508000"/>
          </a:xfrm>
          <a:prstGeom prst="rect">
            <a:avLst/>
          </a:prstGeom>
        </p:spPr>
      </p:pic>
      <p:pic>
        <p:nvPicPr>
          <p:cNvPr id="9" name="Image 5" descr=" "/>
          <p:cNvPicPr>
            <a:picLocks noChangeAspect="1"/>
          </p:cNvPicPr>
          <p:nvPr/>
        </p:nvPicPr>
        <p:blipFill>
          <a:blip r:embed="rId10">
            <a:extLst>
              <a:ext uri="{96DAC541-7B7A-43D3-8B79-37D633B846F1}">
                <asvg:svgBlip xmlns:asvg="http://schemas.microsoft.com/office/drawing/2016/SVG/main" r:embed="rId12"/>
              </a:ext>
            </a:extLst>
          </a:blip>
          <a:stretch>
            <a:fillRect/>
          </a:stretch>
        </p:blipFill>
        <p:spPr>
          <a:xfrm>
            <a:off x="7443130" y="9575800"/>
            <a:ext cx="508063" cy="508000"/>
          </a:xfrm>
          <a:prstGeom prst="rect">
            <a:avLst/>
          </a:prstGeom>
        </p:spPr>
      </p:pic>
      <p:pic>
        <p:nvPicPr>
          <p:cNvPr id="11" name="Image 7" descr=" "/>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5684557" y="6197283"/>
            <a:ext cx="207036" cy="152717"/>
          </a:xfrm>
          <a:prstGeom prst="rect">
            <a:avLst/>
          </a:prstGeom>
        </p:spPr>
      </p:pic>
      <p:sp>
        <p:nvSpPr>
          <p:cNvPr id="12" name="Text 2"/>
          <p:cNvSpPr/>
          <p:nvPr/>
        </p:nvSpPr>
        <p:spPr>
          <a:xfrm>
            <a:off x="15534042" y="7391400"/>
            <a:ext cx="6888494" cy="982133"/>
          </a:xfrm>
          <a:prstGeom prst="rect">
            <a:avLst/>
          </a:prstGeom>
          <a:noFill/>
          <a:ln/>
        </p:spPr>
        <p:txBody>
          <a:bodyPr wrap="square" lIns="0" tIns="0" rIns="0" bIns="0" rtlCol="0" anchor="t"/>
          <a:lstStyle/>
          <a:p>
            <a:pPr marL="0" indent="0" algn="l">
              <a:lnSpc>
                <a:spcPts val="2400"/>
              </a:lnSpc>
              <a:buNone/>
            </a:pPr>
            <a:r>
              <a:rPr lang="en-US" sz="1600" kern="0" spc="-32" dirty="0">
                <a:solidFill>
                  <a:srgbClr val="B0B0B0">
                    <a:alpha val="100000"/>
                  </a:srgbClr>
                </a:solidFill>
                <a:latin typeface="Inter Regular" pitchFamily="34" charset="0"/>
                <a:ea typeface="Inter Regular" pitchFamily="34" charset="-122"/>
                <a:cs typeface="Inter Regular" pitchFamily="34" charset="-120"/>
              </a:rPr>
              <a:t>Enhances stakeholder confidence and strengthens brand equity by demonstrating ethical leadership practices that prioritize integrity and transparency.</a:t>
            </a:r>
            <a:endParaRPr lang="en-US" sz="1600" dirty="0"/>
          </a:p>
        </p:txBody>
      </p:sp>
      <p:sp>
        <p:nvSpPr>
          <p:cNvPr id="13" name="Text 3"/>
          <p:cNvSpPr/>
          <p:nvPr/>
        </p:nvSpPr>
        <p:spPr>
          <a:xfrm>
            <a:off x="15534042" y="6883400"/>
            <a:ext cx="3090720" cy="372533"/>
          </a:xfrm>
          <a:prstGeom prst="rect">
            <a:avLst/>
          </a:prstGeom>
          <a:noFill/>
          <a:ln/>
        </p:spPr>
        <p:txBody>
          <a:bodyPr wrap="square" lIns="0" tIns="0" rIns="0" bIns="0" rtlCol="0" anchor="t"/>
          <a:lstStyle/>
          <a:p>
            <a:pPr marL="0" indent="0" algn="l">
              <a:lnSpc>
                <a:spcPts val="2400"/>
              </a:lnSpc>
              <a:buNone/>
            </a:pPr>
            <a:r>
              <a:rPr lang="en-US" sz="1600" kern="0" spc="-32" dirty="0">
                <a:solidFill>
                  <a:srgbClr val="FFFFFF">
                    <a:alpha val="100000"/>
                  </a:srgbClr>
                </a:solidFill>
                <a:latin typeface="Inter Medium" pitchFamily="34" charset="0"/>
                <a:ea typeface="Inter Medium" pitchFamily="34" charset="-122"/>
                <a:cs typeface="Inter Medium" pitchFamily="34" charset="-120"/>
              </a:rPr>
              <a:t>CSR as a growth and trust driver</a:t>
            </a:r>
            <a:endParaRPr lang="en-US" sz="1600" dirty="0"/>
          </a:p>
        </p:txBody>
      </p:sp>
      <p:pic>
        <p:nvPicPr>
          <p:cNvPr id="15" name="Image 9" descr=" "/>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7574407" y="9743439"/>
            <a:ext cx="225636" cy="210091"/>
          </a:xfrm>
          <a:prstGeom prst="rect">
            <a:avLst/>
          </a:prstGeom>
        </p:spPr>
      </p:pic>
      <p:pic>
        <p:nvPicPr>
          <p:cNvPr id="16" name="Image 10" descr=" "/>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7570146" y="9702800"/>
            <a:ext cx="254032" cy="254000"/>
          </a:xfrm>
          <a:prstGeom prst="rect">
            <a:avLst/>
          </a:prstGeom>
        </p:spPr>
      </p:pic>
      <p:pic>
        <p:nvPicPr>
          <p:cNvPr id="19" name="Image 13" descr=" "/>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15661057" y="9702800"/>
            <a:ext cx="254032" cy="254000"/>
          </a:xfrm>
          <a:prstGeom prst="rect">
            <a:avLst/>
          </a:prstGeom>
        </p:spPr>
      </p:pic>
      <p:sp>
        <p:nvSpPr>
          <p:cNvPr id="20" name="Text 4"/>
          <p:cNvSpPr/>
          <p:nvPr/>
        </p:nvSpPr>
        <p:spPr>
          <a:xfrm>
            <a:off x="7443130" y="10947400"/>
            <a:ext cx="6888494" cy="677333"/>
          </a:xfrm>
          <a:prstGeom prst="rect">
            <a:avLst/>
          </a:prstGeom>
          <a:noFill/>
          <a:ln/>
        </p:spPr>
        <p:txBody>
          <a:bodyPr wrap="square" lIns="0" tIns="0" rIns="0" bIns="0" rtlCol="0" anchor="t"/>
          <a:lstStyle/>
          <a:p>
            <a:pPr marL="0" indent="0" algn="l">
              <a:lnSpc>
                <a:spcPts val="2400"/>
              </a:lnSpc>
              <a:buNone/>
            </a:pPr>
            <a:r>
              <a:rPr lang="en-US" sz="1600" kern="0" spc="-32" dirty="0">
                <a:solidFill>
                  <a:srgbClr val="6D6D6D">
                    <a:alpha val="100000"/>
                  </a:srgbClr>
                </a:solidFill>
                <a:latin typeface="Inter Regular" pitchFamily="34" charset="0"/>
                <a:ea typeface="Inter Regular" pitchFamily="34" charset="-122"/>
                <a:cs typeface="Inter Regular" pitchFamily="34" charset="-120"/>
              </a:rPr>
              <a:t>We fully recognize our responsibility to not only minimize harm but also to maximize shared value for all stakeholders involved in our operations.</a:t>
            </a:r>
            <a:endParaRPr lang="en-US" sz="1600" dirty="0"/>
          </a:p>
        </p:txBody>
      </p:sp>
      <p:sp>
        <p:nvSpPr>
          <p:cNvPr id="21" name="Text 5"/>
          <p:cNvSpPr/>
          <p:nvPr/>
        </p:nvSpPr>
        <p:spPr>
          <a:xfrm>
            <a:off x="15534042" y="10947400"/>
            <a:ext cx="6888494" cy="982133"/>
          </a:xfrm>
          <a:prstGeom prst="rect">
            <a:avLst/>
          </a:prstGeom>
          <a:noFill/>
          <a:ln/>
        </p:spPr>
        <p:txBody>
          <a:bodyPr wrap="square" lIns="0" tIns="0" rIns="0" bIns="0" rtlCol="0" anchor="t"/>
          <a:lstStyle/>
          <a:p>
            <a:pPr marL="0" indent="0" algn="l">
              <a:lnSpc>
                <a:spcPts val="2400"/>
              </a:lnSpc>
              <a:buNone/>
            </a:pPr>
            <a:r>
              <a:rPr lang="en-US" sz="1600" kern="0" spc="-32" dirty="0">
                <a:solidFill>
                  <a:srgbClr val="6D6D6D">
                    <a:alpha val="100000"/>
                  </a:srgbClr>
                </a:solidFill>
                <a:latin typeface="Inter Regular" pitchFamily="34" charset="0"/>
                <a:ea typeface="Inter Regular" pitchFamily="34" charset="-122"/>
                <a:cs typeface="Inter Regular" pitchFamily="34" charset="-120"/>
              </a:rPr>
              <a:t>We support the UN Sustainable Development Goals, focusing on gender equality, sustainable energy, and climate action for a fair and sustainable future.</a:t>
            </a:r>
            <a:endParaRPr lang="en-US" sz="1600" dirty="0"/>
          </a:p>
        </p:txBody>
      </p:sp>
      <p:sp>
        <p:nvSpPr>
          <p:cNvPr id="22" name="Text 6"/>
          <p:cNvSpPr/>
          <p:nvPr/>
        </p:nvSpPr>
        <p:spPr>
          <a:xfrm>
            <a:off x="7443130" y="10439400"/>
            <a:ext cx="4487894" cy="372533"/>
          </a:xfrm>
          <a:prstGeom prst="rect">
            <a:avLst/>
          </a:prstGeom>
          <a:noFill/>
          <a:ln/>
        </p:spPr>
        <p:txBody>
          <a:bodyPr wrap="square" lIns="0" tIns="0" rIns="0" bIns="0" rtlCol="0" anchor="t"/>
          <a:lstStyle/>
          <a:p>
            <a:pPr marL="0" indent="0" algn="l">
              <a:lnSpc>
                <a:spcPts val="2400"/>
              </a:lnSpc>
              <a:buNone/>
            </a:pPr>
            <a:r>
              <a:rPr lang="en-US" sz="1600" kern="0" spc="-32" dirty="0">
                <a:solidFill>
                  <a:srgbClr val="D1D1D1">
                    <a:alpha val="100000"/>
                  </a:srgbClr>
                </a:solidFill>
                <a:latin typeface="Inter Medium" pitchFamily="34" charset="0"/>
                <a:ea typeface="Inter Medium" pitchFamily="34" charset="-122"/>
                <a:cs typeface="Inter Medium" pitchFamily="34" charset="-120"/>
              </a:rPr>
              <a:t>Accountability to communities and ecosystems</a:t>
            </a:r>
            <a:endParaRPr lang="en-US" sz="1600" dirty="0"/>
          </a:p>
        </p:txBody>
      </p:sp>
      <p:sp>
        <p:nvSpPr>
          <p:cNvPr id="23" name="Text 7"/>
          <p:cNvSpPr/>
          <p:nvPr/>
        </p:nvSpPr>
        <p:spPr>
          <a:xfrm>
            <a:off x="15534042" y="10439400"/>
            <a:ext cx="4678418" cy="372533"/>
          </a:xfrm>
          <a:prstGeom prst="rect">
            <a:avLst/>
          </a:prstGeom>
          <a:noFill/>
          <a:ln/>
        </p:spPr>
        <p:txBody>
          <a:bodyPr wrap="square" lIns="0" tIns="0" rIns="0" bIns="0" rtlCol="0" anchor="t"/>
          <a:lstStyle/>
          <a:p>
            <a:pPr marL="0" indent="0" algn="l">
              <a:lnSpc>
                <a:spcPts val="2400"/>
              </a:lnSpc>
              <a:buNone/>
            </a:pPr>
            <a:r>
              <a:rPr lang="en-US" sz="1600" kern="0" spc="-32" dirty="0">
                <a:solidFill>
                  <a:srgbClr val="D1D1D1">
                    <a:alpha val="100000"/>
                  </a:srgbClr>
                </a:solidFill>
                <a:latin typeface="Inter Medium" pitchFamily="34" charset="0"/>
                <a:ea typeface="Inter Medium" pitchFamily="34" charset="-122"/>
                <a:cs typeface="Inter Medium" pitchFamily="34" charset="-120"/>
              </a:rPr>
              <a:t>Alignment with SDGs &amp; global sustainability goals</a:t>
            </a:r>
            <a:endParaRPr lang="en-US" sz="1600" dirty="0"/>
          </a:p>
        </p:txBody>
      </p:sp>
      <p:sp>
        <p:nvSpPr>
          <p:cNvPr id="24" name="Shape 8"/>
          <p:cNvSpPr/>
          <p:nvPr/>
        </p:nvSpPr>
        <p:spPr>
          <a:xfrm>
            <a:off x="16791499" y="1524000"/>
            <a:ext cx="6071359" cy="304800"/>
          </a:xfrm>
          <a:prstGeom prst="rect">
            <a:avLst/>
          </a:prstGeom>
          <a:noFill/>
          <a:ln/>
        </p:spPr>
        <p:txBody>
          <a:bodyPr/>
          <a:lstStyle/>
          <a:p>
            <a:endParaRPr lang="en-ID"/>
          </a:p>
        </p:txBody>
      </p:sp>
      <p:pic>
        <p:nvPicPr>
          <p:cNvPr id="26" name="Image 15" descr=" "/>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16813726" y="1609725"/>
            <a:ext cx="144496" cy="140758"/>
          </a:xfrm>
          <a:prstGeom prst="rect">
            <a:avLst/>
          </a:prstGeom>
        </p:spPr>
      </p:pic>
      <p:sp>
        <p:nvSpPr>
          <p:cNvPr id="27" name="Text 9"/>
          <p:cNvSpPr/>
          <p:nvPr/>
        </p:nvSpPr>
        <p:spPr>
          <a:xfrm>
            <a:off x="17096337" y="1524000"/>
            <a:ext cx="5834263" cy="372533"/>
          </a:xfrm>
          <a:prstGeom prst="rect">
            <a:avLst/>
          </a:prstGeom>
          <a:noFill/>
          <a:ln/>
        </p:spPr>
        <p:txBody>
          <a:bodyPr wrap="square" lIns="0" tIns="0" rIns="0" bIns="0" rtlCol="0" anchor="t"/>
          <a:lstStyle/>
          <a:p>
            <a:pPr marL="0" indent="0" algn="l">
              <a:lnSpc>
                <a:spcPts val="2400"/>
              </a:lnSpc>
              <a:buNone/>
            </a:pPr>
            <a:r>
              <a:rPr lang="en-US" sz="1600" kern="0" spc="-32" dirty="0">
                <a:solidFill>
                  <a:srgbClr val="FFFFFF">
                    <a:alpha val="100000"/>
                  </a:srgbClr>
                </a:solidFill>
                <a:latin typeface="Inter Regular" pitchFamily="34" charset="0"/>
                <a:ea typeface="Inter Regular" pitchFamily="34" charset="-122"/>
                <a:cs typeface="Inter Regular" pitchFamily="34" charset="-120"/>
              </a:rPr>
              <a:t>"A leader knows, goes, and shows the way." - John C. Maxwell</a:t>
            </a:r>
            <a:endParaRPr lang="en-US" sz="16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solidFill>
          <a:srgbClr val="FFFFFF"/>
        </a:solidFill>
        <a:effectLst/>
      </p:bgPr>
    </p:bg>
    <p:spTree>
      <p:nvGrpSpPr>
        <p:cNvPr id="1" name=""/>
        <p:cNvGrpSpPr/>
        <p:nvPr/>
      </p:nvGrpSpPr>
      <p:grpSpPr>
        <a:xfrm>
          <a:off x="0" y="0"/>
          <a:ext cx="0" cy="0"/>
          <a:chOff x="0" y="0"/>
          <a:chExt cx="0" cy="0"/>
        </a:xfrm>
      </p:grpSpPr>
      <p:pic>
        <p:nvPicPr>
          <p:cNvPr id="2" name="Image 0" descr=" "/>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11036300"/>
            <a:ext cx="8637080" cy="2679700"/>
          </a:xfrm>
          <a:prstGeom prst="rect">
            <a:avLst/>
          </a:prstGeom>
        </p:spPr>
      </p:pic>
      <p:pic>
        <p:nvPicPr>
          <p:cNvPr id="3" name="Image 1" descr=" "/>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637080" y="9423400"/>
            <a:ext cx="7112889" cy="4292600"/>
          </a:xfrm>
          <a:prstGeom prst="rect">
            <a:avLst/>
          </a:prstGeom>
        </p:spPr>
      </p:pic>
      <p:pic>
        <p:nvPicPr>
          <p:cNvPr id="4" name="Image 2" descr=" "/>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5749969" y="7594600"/>
            <a:ext cx="8637080" cy="6121400"/>
          </a:xfrm>
          <a:prstGeom prst="rect">
            <a:avLst/>
          </a:prstGeom>
        </p:spPr>
      </p:pic>
      <p:sp>
        <p:nvSpPr>
          <p:cNvPr id="5" name="Text 0"/>
          <p:cNvSpPr/>
          <p:nvPr/>
        </p:nvSpPr>
        <p:spPr>
          <a:xfrm>
            <a:off x="1397175" y="1841500"/>
            <a:ext cx="7874984" cy="1016000"/>
          </a:xfrm>
          <a:prstGeom prst="rect">
            <a:avLst/>
          </a:prstGeom>
          <a:noFill/>
          <a:ln/>
        </p:spPr>
        <p:txBody>
          <a:bodyPr wrap="square" lIns="0" tIns="0" rIns="0" bIns="0" rtlCol="0" anchor="t"/>
          <a:lstStyle/>
          <a:p>
            <a:pPr marL="0" indent="0" algn="ctr">
              <a:lnSpc>
                <a:spcPts val="6000"/>
              </a:lnSpc>
              <a:buNone/>
            </a:pPr>
            <a:r>
              <a:rPr lang="en-US" sz="6000" kern="0" spc="-240" dirty="0">
                <a:solidFill>
                  <a:srgbClr val="000000">
                    <a:alpha val="100000"/>
                  </a:srgbClr>
                </a:solidFill>
                <a:latin typeface="Inter Regular" pitchFamily="34" charset="0"/>
                <a:ea typeface="Inter Regular" pitchFamily="34" charset="-122"/>
                <a:cs typeface="Inter Regular" pitchFamily="34" charset="-120"/>
              </a:rPr>
              <a:t>Awards &amp; Recognitions</a:t>
            </a:r>
            <a:endParaRPr lang="en-US" sz="6000" dirty="0"/>
          </a:p>
        </p:txBody>
      </p:sp>
      <p:sp>
        <p:nvSpPr>
          <p:cNvPr id="6" name="Text 1"/>
          <p:cNvSpPr/>
          <p:nvPr/>
        </p:nvSpPr>
        <p:spPr>
          <a:xfrm>
            <a:off x="12815902" y="7988300"/>
            <a:ext cx="2747777" cy="982133"/>
          </a:xfrm>
          <a:prstGeom prst="rect">
            <a:avLst/>
          </a:prstGeom>
          <a:noFill/>
          <a:ln/>
        </p:spPr>
        <p:txBody>
          <a:bodyPr wrap="square" lIns="0" tIns="0" rIns="0" bIns="0" rtlCol="0" anchor="t"/>
          <a:lstStyle/>
          <a:p>
            <a:pPr marL="0" indent="0" algn="l">
              <a:lnSpc>
                <a:spcPts val="2400"/>
              </a:lnSpc>
              <a:buNone/>
            </a:pPr>
            <a:r>
              <a:rPr lang="en-US" sz="1600" kern="0" spc="-32" dirty="0">
                <a:solidFill>
                  <a:srgbClr val="000000">
                    <a:alpha val="100000"/>
                  </a:srgbClr>
                </a:solidFill>
                <a:latin typeface="Inter Regular" pitchFamily="34" charset="0"/>
                <a:ea typeface="Inter Regular" pitchFamily="34" charset="-122"/>
                <a:cs typeface="Inter Regular" pitchFamily="34" charset="-120"/>
              </a:rPr>
              <a:t>Commitment to 10 principles on human rights, labor &amp; environment</a:t>
            </a:r>
            <a:endParaRPr lang="en-US" sz="1600" dirty="0"/>
          </a:p>
        </p:txBody>
      </p:sp>
      <p:sp>
        <p:nvSpPr>
          <p:cNvPr id="12" name="Text 2"/>
          <p:cNvSpPr/>
          <p:nvPr/>
        </p:nvSpPr>
        <p:spPr>
          <a:xfrm>
            <a:off x="5194949" y="9613900"/>
            <a:ext cx="3255840" cy="982133"/>
          </a:xfrm>
          <a:prstGeom prst="rect">
            <a:avLst/>
          </a:prstGeom>
          <a:noFill/>
          <a:ln/>
        </p:spPr>
        <p:txBody>
          <a:bodyPr wrap="square" lIns="0" tIns="0" rIns="0" bIns="0" rtlCol="0" anchor="t"/>
          <a:lstStyle/>
          <a:p>
            <a:pPr marL="0" indent="0" algn="l">
              <a:lnSpc>
                <a:spcPts val="2400"/>
              </a:lnSpc>
              <a:buNone/>
            </a:pPr>
            <a:r>
              <a:rPr lang="en-US" sz="1600" kern="0" spc="-32" dirty="0">
                <a:solidFill>
                  <a:srgbClr val="000000">
                    <a:alpha val="100000"/>
                  </a:srgbClr>
                </a:solidFill>
                <a:latin typeface="Inter Regular" pitchFamily="34" charset="0"/>
                <a:ea typeface="Inter Regular" pitchFamily="34" charset="-122"/>
                <a:cs typeface="Inter Regular" pitchFamily="34" charset="-120"/>
              </a:rPr>
              <a:t>Transparent environmental impact reporting for sustainable business practices.</a:t>
            </a:r>
            <a:endParaRPr lang="en-US" sz="1600" dirty="0"/>
          </a:p>
        </p:txBody>
      </p:sp>
      <p:sp>
        <p:nvSpPr>
          <p:cNvPr id="13" name="Text 3"/>
          <p:cNvSpPr/>
          <p:nvPr/>
        </p:nvSpPr>
        <p:spPr>
          <a:xfrm>
            <a:off x="19979597" y="6172200"/>
            <a:ext cx="2951002" cy="677333"/>
          </a:xfrm>
          <a:prstGeom prst="rect">
            <a:avLst/>
          </a:prstGeom>
          <a:noFill/>
          <a:ln/>
        </p:spPr>
        <p:txBody>
          <a:bodyPr wrap="square" lIns="0" tIns="0" rIns="0" bIns="0" rtlCol="0" anchor="t"/>
          <a:lstStyle/>
          <a:p>
            <a:pPr marL="0" indent="0" algn="l">
              <a:lnSpc>
                <a:spcPts val="2400"/>
              </a:lnSpc>
              <a:buNone/>
            </a:pPr>
            <a:r>
              <a:rPr lang="en-US" sz="1600" kern="0" spc="-32" dirty="0">
                <a:solidFill>
                  <a:srgbClr val="000000">
                    <a:alpha val="100000"/>
                  </a:srgbClr>
                </a:solidFill>
                <a:latin typeface="Inter Regular" pitchFamily="34" charset="0"/>
                <a:ea typeface="Inter Regular" pitchFamily="34" charset="-122"/>
                <a:cs typeface="Inter Regular" pitchFamily="34" charset="-120"/>
              </a:rPr>
              <a:t>Top Employer 2024 – Diversity, Equity &amp; Inclusion Category</a:t>
            </a:r>
            <a:endParaRPr lang="en-US" sz="1600" dirty="0"/>
          </a:p>
        </p:txBody>
      </p:sp>
      <p:sp>
        <p:nvSpPr>
          <p:cNvPr id="14" name="Text 4"/>
          <p:cNvSpPr/>
          <p:nvPr/>
        </p:nvSpPr>
        <p:spPr>
          <a:xfrm>
            <a:off x="15749969" y="1841500"/>
            <a:ext cx="7180631" cy="1286933"/>
          </a:xfrm>
          <a:prstGeom prst="rect">
            <a:avLst/>
          </a:prstGeom>
          <a:noFill/>
          <a:ln/>
        </p:spPr>
        <p:txBody>
          <a:bodyPr wrap="square" lIns="0" tIns="0" rIns="0" bIns="0" rtlCol="0" anchor="t"/>
          <a:lstStyle/>
          <a:p>
            <a:pPr marL="0" indent="0" algn="l">
              <a:lnSpc>
                <a:spcPts val="2400"/>
              </a:lnSpc>
              <a:buNone/>
            </a:pPr>
            <a:r>
              <a:rPr lang="en-US" sz="1600" kern="0" spc="-32" dirty="0">
                <a:solidFill>
                  <a:srgbClr val="5D5D5D">
                    <a:alpha val="100000"/>
                  </a:srgbClr>
                </a:solidFill>
                <a:latin typeface="Inter Regular" pitchFamily="34" charset="0"/>
                <a:ea typeface="Inter Regular" pitchFamily="34" charset="-122"/>
                <a:cs typeface="Inter Regular" pitchFamily="34" charset="-120"/>
              </a:rPr>
              <a:t>These recognitions highlight our strong Corporate Social Responsibility (CSR) initiatives, showcasing our commitment to transparency and accountability while positively impacting communities and promoting sustainable development.</a:t>
            </a:r>
            <a:endParaRPr lang="en-US" sz="1600" dirty="0"/>
          </a:p>
        </p:txBody>
      </p:sp>
      <p:pic>
        <p:nvPicPr>
          <p:cNvPr id="15" name="Image 8" descr=" "/>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524191" y="3213100"/>
            <a:ext cx="6731841" cy="1168400"/>
          </a:xfrm>
          <a:prstGeom prst="rect">
            <a:avLst/>
          </a:prstGeom>
        </p:spPr>
      </p:pic>
      <p:pic>
        <p:nvPicPr>
          <p:cNvPr id="16" name="Image 9" descr=" "/>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032254" y="3644900"/>
            <a:ext cx="304838" cy="304800"/>
          </a:xfrm>
          <a:prstGeom prst="rect">
            <a:avLst/>
          </a:prstGeom>
        </p:spPr>
      </p:pic>
      <p:pic>
        <p:nvPicPr>
          <p:cNvPr id="18" name="Image 11" descr=" "/>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117990" y="3711575"/>
            <a:ext cx="133367" cy="176479"/>
          </a:xfrm>
          <a:prstGeom prst="rect">
            <a:avLst/>
          </a:prstGeom>
        </p:spPr>
      </p:pic>
      <p:pic>
        <p:nvPicPr>
          <p:cNvPr id="19" name="Image 12" descr=" "/>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2150872" y="3827481"/>
            <a:ext cx="67601" cy="26101"/>
          </a:xfrm>
          <a:prstGeom prst="rect">
            <a:avLst/>
          </a:prstGeom>
        </p:spPr>
      </p:pic>
      <p:sp>
        <p:nvSpPr>
          <p:cNvPr id="20" name="Text 5"/>
          <p:cNvSpPr/>
          <p:nvPr/>
        </p:nvSpPr>
        <p:spPr>
          <a:xfrm>
            <a:off x="2553019" y="3644900"/>
            <a:ext cx="6139101" cy="372533"/>
          </a:xfrm>
          <a:prstGeom prst="rect">
            <a:avLst/>
          </a:prstGeom>
          <a:noFill/>
          <a:ln/>
        </p:spPr>
        <p:txBody>
          <a:bodyPr wrap="square" lIns="0" tIns="0" rIns="0" bIns="0" rtlCol="0" anchor="t"/>
          <a:lstStyle/>
          <a:p>
            <a:pPr marL="0" indent="0" algn="l">
              <a:lnSpc>
                <a:spcPts val="2400"/>
              </a:lnSpc>
              <a:buNone/>
            </a:pPr>
            <a:r>
              <a:rPr lang="en-US" sz="1600" kern="0" spc="-32" dirty="0">
                <a:solidFill>
                  <a:srgbClr val="000000">
                    <a:alpha val="100000"/>
                  </a:srgbClr>
                </a:solidFill>
                <a:latin typeface="Inter Regular" pitchFamily="34" charset="0"/>
                <a:ea typeface="Inter Regular" pitchFamily="34" charset="-122"/>
                <a:cs typeface="Inter Regular" pitchFamily="34" charset="-120"/>
              </a:rPr>
              <a:t>Our Awards Through 2025 and Beyond Recognition</a:t>
            </a:r>
            <a:endParaRPr lang="en-US" sz="1600" dirty="0"/>
          </a:p>
        </p:txBody>
      </p:sp>
      <p:pic>
        <p:nvPicPr>
          <p:cNvPr id="21" name="Image 13" descr=" "/>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524191" y="4635500"/>
            <a:ext cx="6731841" cy="1168400"/>
          </a:xfrm>
          <a:prstGeom prst="rect">
            <a:avLst/>
          </a:prstGeom>
        </p:spPr>
      </p:pic>
      <p:sp>
        <p:nvSpPr>
          <p:cNvPr id="22" name="Text 6"/>
          <p:cNvSpPr/>
          <p:nvPr/>
        </p:nvSpPr>
        <p:spPr>
          <a:xfrm>
            <a:off x="2553019" y="5067300"/>
            <a:ext cx="6139101" cy="372533"/>
          </a:xfrm>
          <a:prstGeom prst="rect">
            <a:avLst/>
          </a:prstGeom>
          <a:noFill/>
          <a:ln/>
        </p:spPr>
        <p:txBody>
          <a:bodyPr wrap="square" lIns="0" tIns="0" rIns="0" bIns="0" rtlCol="0" anchor="t"/>
          <a:lstStyle/>
          <a:p>
            <a:pPr marL="0" indent="0" algn="l">
              <a:lnSpc>
                <a:spcPts val="2400"/>
              </a:lnSpc>
              <a:buNone/>
            </a:pPr>
            <a:r>
              <a:rPr lang="en-US" sz="1600" kern="0" spc="-32" dirty="0">
                <a:solidFill>
                  <a:srgbClr val="6D6D6D">
                    <a:alpha val="100000"/>
                  </a:srgbClr>
                </a:solidFill>
                <a:latin typeface="Inter Regular" pitchFamily="34" charset="0"/>
                <a:ea typeface="Inter Regular" pitchFamily="34" charset="-122"/>
                <a:cs typeface="Inter Regular" pitchFamily="34" charset="-120"/>
              </a:rPr>
              <a:t>Achievement consistently motivates us toward success.</a:t>
            </a:r>
            <a:endParaRPr lang="en-US" sz="1600" dirty="0"/>
          </a:p>
        </p:txBody>
      </p:sp>
      <p:pic>
        <p:nvPicPr>
          <p:cNvPr id="23" name="Image 14" descr=" "/>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2032254" y="5067300"/>
            <a:ext cx="304838" cy="304800"/>
          </a:xfrm>
          <a:prstGeom prst="rect">
            <a:avLst/>
          </a:prstGeom>
        </p:spPr>
      </p:pic>
      <p:pic>
        <p:nvPicPr>
          <p:cNvPr id="25" name="Image 16" descr=" "/>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2089411" y="5124450"/>
            <a:ext cx="190524" cy="190500"/>
          </a:xfrm>
          <a:prstGeom prst="rect">
            <a:avLst/>
          </a:prstGeom>
        </p:spPr>
      </p:pic>
      <p:pic>
        <p:nvPicPr>
          <p:cNvPr id="26" name="Image 17" descr=" "/>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2127516" y="5172075"/>
            <a:ext cx="152419" cy="76200"/>
          </a:xfrm>
          <a:prstGeom prst="rect">
            <a:avLst/>
          </a:prstGeom>
        </p:spPr>
      </p:pic>
      <p:pic>
        <p:nvPicPr>
          <p:cNvPr id="27" name="Image 18" descr=" "/>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2232304" y="5172075"/>
            <a:ext cx="47631" cy="47625"/>
          </a:xfrm>
          <a:prstGeom prst="rect">
            <a:avLst/>
          </a:prstGeom>
        </p:spPr>
      </p:pic>
      <p:pic>
        <p:nvPicPr>
          <p:cNvPr id="28" name="Image 19" descr=" "/>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16258032" y="6159500"/>
            <a:ext cx="2009704" cy="927100"/>
          </a:xfrm>
          <a:prstGeom prst="rect">
            <a:avLst/>
          </a:prstGeom>
        </p:spPr>
      </p:pic>
      <p:pic>
        <p:nvPicPr>
          <p:cNvPr id="29" name="Image 20" descr=" "/>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16386028" y="6256927"/>
            <a:ext cx="1775394" cy="762031"/>
          </a:xfrm>
          <a:prstGeom prst="rect">
            <a:avLst/>
          </a:prstGeom>
        </p:spPr>
      </p:pic>
      <p:pic>
        <p:nvPicPr>
          <p:cNvPr id="31" name="Image 22" descr=" "/>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a:off x="8973002" y="8064116"/>
            <a:ext cx="2527045" cy="755228"/>
          </a:xfrm>
          <a:prstGeom prst="rect">
            <a:avLst/>
          </a:prstGeom>
        </p:spPr>
      </p:pic>
      <p:pic>
        <p:nvPicPr>
          <p:cNvPr id="32" name="Image 23" descr=" "/>
          <p:cNvPicPr>
            <a:picLocks noChangeAspect="1"/>
          </p:cNvPicPr>
          <p:nvPr/>
        </p:nvPicPr>
        <p:blipFill>
          <a:blip r:embed="rId33">
            <a:extLst>
              <a:ext uri="{96DAC541-7B7A-43D3-8B79-37D633B846F1}">
                <asvg:svgBlip xmlns:asvg="http://schemas.microsoft.com/office/drawing/2016/SVG/main" r:embed="rId34"/>
              </a:ext>
            </a:extLst>
          </a:blip>
          <a:stretch>
            <a:fillRect/>
          </a:stretch>
        </p:blipFill>
        <p:spPr>
          <a:xfrm>
            <a:off x="8630729" y="6159500"/>
            <a:ext cx="12702" cy="7556500"/>
          </a:xfrm>
          <a:prstGeom prst="rect">
            <a:avLst/>
          </a:prstGeom>
        </p:spPr>
      </p:pic>
      <p:pic>
        <p:nvPicPr>
          <p:cNvPr id="33" name="Image 24" descr=" "/>
          <p:cNvPicPr>
            <a:picLocks noChangeAspect="1"/>
          </p:cNvPicPr>
          <p:nvPr/>
        </p:nvPicPr>
        <p:blipFill>
          <a:blip r:embed="rId35">
            <a:extLst>
              <a:ext uri="{96DAC541-7B7A-43D3-8B79-37D633B846F1}">
                <asvg:svgBlip xmlns:asvg="http://schemas.microsoft.com/office/drawing/2016/SVG/main" r:embed="rId36"/>
              </a:ext>
            </a:extLst>
          </a:blip>
          <a:stretch>
            <a:fillRect/>
          </a:stretch>
        </p:blipFill>
        <p:spPr>
          <a:xfrm>
            <a:off x="15743618" y="4635500"/>
            <a:ext cx="12702" cy="9080500"/>
          </a:xfrm>
          <a:prstGeom prst="rect">
            <a:avLst/>
          </a:prstGeom>
        </p:spPr>
      </p:pic>
      <p:pic>
        <p:nvPicPr>
          <p:cNvPr id="37" name="Graphic 36">
            <a:extLst>
              <a:ext uri="{FF2B5EF4-FFF2-40B4-BE49-F238E27FC236}">
                <a16:creationId xmlns:a16="http://schemas.microsoft.com/office/drawing/2014/main" id="{E6848030-F2D5-4F18-B83C-F3BBEC15598B}"/>
              </a:ext>
            </a:extLst>
          </p:cNvPr>
          <p:cNvPicPr>
            <a:picLocks noChangeAspect="1"/>
          </p:cNvPicPr>
          <p:nvPr/>
        </p:nvPicPr>
        <p:blipFill>
          <a:blip r:embed="rId37">
            <a:extLst>
              <a:ext uri="{96DAC541-7B7A-43D3-8B79-37D633B846F1}">
                <asvg:svgBlip xmlns:asvg="http://schemas.microsoft.com/office/drawing/2016/SVG/main" r:embed="rId38"/>
              </a:ext>
            </a:extLst>
          </a:blip>
          <a:stretch>
            <a:fillRect/>
          </a:stretch>
        </p:blipFill>
        <p:spPr>
          <a:xfrm>
            <a:off x="1532346" y="9619116"/>
            <a:ext cx="1962759" cy="800599"/>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bg>
      <p:bgPr>
        <a:solidFill>
          <a:srgbClr val="000000"/>
        </a:solidFill>
        <a:effectLst/>
      </p:bgPr>
    </p:bg>
    <p:spTree>
      <p:nvGrpSpPr>
        <p:cNvPr id="1" name=""/>
        <p:cNvGrpSpPr/>
        <p:nvPr/>
      </p:nvGrpSpPr>
      <p:grpSpPr>
        <a:xfrm>
          <a:off x="0" y="0"/>
          <a:ext cx="0" cy="0"/>
          <a:chOff x="0" y="0"/>
          <a:chExt cx="0" cy="0"/>
        </a:xfrm>
      </p:grpSpPr>
      <p:pic>
        <p:nvPicPr>
          <p:cNvPr id="2" name="Image 0" descr=" "/>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362070" y="2311400"/>
            <a:ext cx="9195949" cy="9194800"/>
          </a:xfrm>
          <a:prstGeom prst="rect">
            <a:avLst/>
          </a:prstGeom>
        </p:spPr>
      </p:pic>
      <p:pic>
        <p:nvPicPr>
          <p:cNvPr id="3" name="Image 1" descr=" "/>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7940992" y="0"/>
            <a:ext cx="12702" cy="13716000"/>
          </a:xfrm>
          <a:prstGeom prst="rect">
            <a:avLst/>
          </a:prstGeom>
        </p:spPr>
      </p:pic>
      <p:pic>
        <p:nvPicPr>
          <p:cNvPr id="4" name="Image 2" descr=" "/>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5775372" y="4711700"/>
            <a:ext cx="4343943" cy="1981200"/>
          </a:xfrm>
          <a:prstGeom prst="rect">
            <a:avLst/>
          </a:prstGeom>
        </p:spPr>
      </p:pic>
      <p:pic>
        <p:nvPicPr>
          <p:cNvPr id="5" name="Image 3" descr=" "/>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5775372" y="7315200"/>
            <a:ext cx="4343943" cy="1701800"/>
          </a:xfrm>
          <a:prstGeom prst="rect">
            <a:avLst/>
          </a:prstGeom>
        </p:spPr>
      </p:pic>
      <p:sp>
        <p:nvSpPr>
          <p:cNvPr id="6" name="Text 0"/>
          <p:cNvSpPr/>
          <p:nvPr/>
        </p:nvSpPr>
        <p:spPr>
          <a:xfrm>
            <a:off x="1524191" y="1524000"/>
            <a:ext cx="8103613" cy="2540000"/>
          </a:xfrm>
          <a:prstGeom prst="rect">
            <a:avLst/>
          </a:prstGeom>
          <a:noFill/>
          <a:ln/>
        </p:spPr>
        <p:txBody>
          <a:bodyPr wrap="square" lIns="0" tIns="0" rIns="0" bIns="0" rtlCol="0" anchor="t"/>
          <a:lstStyle/>
          <a:p>
            <a:pPr marL="0" indent="0" algn="l">
              <a:lnSpc>
                <a:spcPts val="6000"/>
              </a:lnSpc>
              <a:buNone/>
            </a:pPr>
            <a:r>
              <a:rPr lang="en-US" sz="6000" kern="0" spc="-240" dirty="0">
                <a:solidFill>
                  <a:srgbClr val="FFFFFF">
                    <a:alpha val="100000"/>
                  </a:srgbClr>
                </a:solidFill>
                <a:latin typeface="Inter Regular" pitchFamily="34" charset="0"/>
                <a:ea typeface="Inter Regular" pitchFamily="34" charset="-122"/>
                <a:cs typeface="Inter Regular" pitchFamily="34" charset="-120"/>
              </a:rPr>
              <a:t>Harnessing Technology to Power Responsible Growth</a:t>
            </a:r>
            <a:endParaRPr lang="en-US" sz="6000" dirty="0"/>
          </a:p>
        </p:txBody>
      </p:sp>
      <p:sp>
        <p:nvSpPr>
          <p:cNvPr id="7" name="Text 1"/>
          <p:cNvSpPr/>
          <p:nvPr/>
        </p:nvSpPr>
        <p:spPr>
          <a:xfrm>
            <a:off x="1524191" y="4013200"/>
            <a:ext cx="7917323" cy="677333"/>
          </a:xfrm>
          <a:prstGeom prst="rect">
            <a:avLst/>
          </a:prstGeom>
          <a:noFill/>
          <a:ln/>
        </p:spPr>
        <p:txBody>
          <a:bodyPr wrap="square" lIns="0" tIns="0" rIns="0" bIns="0" rtlCol="0" anchor="t"/>
          <a:lstStyle/>
          <a:p>
            <a:pPr marL="0" indent="0" algn="l">
              <a:lnSpc>
                <a:spcPts val="2400"/>
              </a:lnSpc>
              <a:buNone/>
            </a:pPr>
            <a:r>
              <a:rPr lang="en-US" sz="1600" kern="0" spc="-32" dirty="0">
                <a:solidFill>
                  <a:srgbClr val="B0B0B0">
                    <a:alpha val="100000"/>
                  </a:srgbClr>
                </a:solidFill>
                <a:latin typeface="Inter Regular" pitchFamily="34" charset="0"/>
                <a:ea typeface="Inter Regular" pitchFamily="34" charset="-122"/>
                <a:cs typeface="Inter Regular" pitchFamily="34" charset="-120"/>
              </a:rPr>
              <a:t>Your KPI dashboards are built on a secure. With encryption, access control, and sync monitoring, every insight is reliable, compliant, and audit-ready.</a:t>
            </a:r>
            <a:endParaRPr lang="en-US" sz="1600" dirty="0"/>
          </a:p>
        </p:txBody>
      </p:sp>
      <p:pic>
        <p:nvPicPr>
          <p:cNvPr id="8" name="Image 4" descr=" "/>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6753394" y="5702300"/>
            <a:ext cx="2387898" cy="2387600"/>
          </a:xfrm>
          <a:prstGeom prst="rect">
            <a:avLst/>
          </a:prstGeom>
        </p:spPr>
      </p:pic>
      <p:pic>
        <p:nvPicPr>
          <p:cNvPr id="10" name="Image 6" descr=" "/>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7640389" y="6233585"/>
            <a:ext cx="613911" cy="613835"/>
          </a:xfrm>
          <a:prstGeom prst="rect">
            <a:avLst/>
          </a:prstGeom>
        </p:spPr>
      </p:pic>
      <p:pic>
        <p:nvPicPr>
          <p:cNvPr id="11" name="Image 7" descr=" "/>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4898962" y="2921000"/>
            <a:ext cx="1778222" cy="1778000"/>
          </a:xfrm>
          <a:prstGeom prst="rect">
            <a:avLst/>
          </a:prstGeom>
        </p:spPr>
      </p:pic>
      <p:pic>
        <p:nvPicPr>
          <p:cNvPr id="12" name="Image 8" descr=" "/>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9217502" y="2921000"/>
            <a:ext cx="1778222" cy="1778000"/>
          </a:xfrm>
          <a:prstGeom prst="rect">
            <a:avLst/>
          </a:prstGeom>
        </p:spPr>
      </p:pic>
      <p:pic>
        <p:nvPicPr>
          <p:cNvPr id="13" name="Image 9" descr=" "/>
          <p:cNvPicPr>
            <a:picLocks noChangeAspect="1"/>
          </p:cNvPicPr>
          <p:nvPr/>
        </p:nvPicPr>
        <p:blipFill>
          <a:blip r:embed="rId15">
            <a:extLst>
              <a:ext uri="{96DAC541-7B7A-43D3-8B79-37D633B846F1}">
                <asvg:svgBlip xmlns:asvg="http://schemas.microsoft.com/office/drawing/2016/SVG/main" r:embed="rId19"/>
              </a:ext>
            </a:extLst>
          </a:blip>
          <a:stretch>
            <a:fillRect/>
          </a:stretch>
        </p:blipFill>
        <p:spPr>
          <a:xfrm>
            <a:off x="14898962" y="9017000"/>
            <a:ext cx="1778222" cy="1778000"/>
          </a:xfrm>
          <a:prstGeom prst="rect">
            <a:avLst/>
          </a:prstGeom>
        </p:spPr>
      </p:pic>
      <p:pic>
        <p:nvPicPr>
          <p:cNvPr id="14" name="Image 10" descr=" "/>
          <p:cNvPicPr>
            <a:picLocks noChangeAspect="1"/>
          </p:cNvPicPr>
          <p:nvPr/>
        </p:nvPicPr>
        <p:blipFill>
          <a:blip r:embed="rId15">
            <a:extLst>
              <a:ext uri="{96DAC541-7B7A-43D3-8B79-37D633B846F1}">
                <asvg:svgBlip xmlns:asvg="http://schemas.microsoft.com/office/drawing/2016/SVG/main" r:embed="rId20"/>
              </a:ext>
            </a:extLst>
          </a:blip>
          <a:stretch>
            <a:fillRect/>
          </a:stretch>
        </p:blipFill>
        <p:spPr>
          <a:xfrm>
            <a:off x="19217502" y="9017000"/>
            <a:ext cx="1778222" cy="1778000"/>
          </a:xfrm>
          <a:prstGeom prst="rect">
            <a:avLst/>
          </a:prstGeom>
        </p:spPr>
      </p:pic>
      <p:sp>
        <p:nvSpPr>
          <p:cNvPr id="15" name="Text 2"/>
          <p:cNvSpPr/>
          <p:nvPr/>
        </p:nvSpPr>
        <p:spPr>
          <a:xfrm>
            <a:off x="17138675" y="7010400"/>
            <a:ext cx="1630037" cy="677333"/>
          </a:xfrm>
          <a:prstGeom prst="rect">
            <a:avLst/>
          </a:prstGeom>
          <a:noFill/>
          <a:ln/>
        </p:spPr>
        <p:txBody>
          <a:bodyPr wrap="square" lIns="0" tIns="0" rIns="0" bIns="0" rtlCol="0" anchor="t"/>
          <a:lstStyle/>
          <a:p>
            <a:pPr marL="0" indent="0" algn="ctr">
              <a:lnSpc>
                <a:spcPts val="2400"/>
              </a:lnSpc>
              <a:buNone/>
            </a:pPr>
            <a:r>
              <a:rPr lang="en-US" sz="1600" kern="0" spc="-32" dirty="0">
                <a:solidFill>
                  <a:srgbClr val="FFFFFF">
                    <a:alpha val="100000"/>
                  </a:srgbClr>
                </a:solidFill>
                <a:latin typeface="Inter Medium" pitchFamily="34" charset="0"/>
                <a:ea typeface="Inter Medium" pitchFamily="34" charset="-122"/>
                <a:cs typeface="Inter Medium" pitchFamily="34" charset="-120"/>
              </a:rPr>
              <a:t>CSR Innovation Engine</a:t>
            </a:r>
            <a:endParaRPr lang="en-US" sz="1600" dirty="0"/>
          </a:p>
        </p:txBody>
      </p:sp>
      <p:sp>
        <p:nvSpPr>
          <p:cNvPr id="16" name="Text 3"/>
          <p:cNvSpPr/>
          <p:nvPr/>
        </p:nvSpPr>
        <p:spPr>
          <a:xfrm>
            <a:off x="15144526" y="3810000"/>
            <a:ext cx="1287094" cy="677333"/>
          </a:xfrm>
          <a:prstGeom prst="rect">
            <a:avLst/>
          </a:prstGeom>
          <a:noFill/>
          <a:ln/>
        </p:spPr>
        <p:txBody>
          <a:bodyPr wrap="square" lIns="0" tIns="0" rIns="0" bIns="0" rtlCol="0" anchor="t"/>
          <a:lstStyle/>
          <a:p>
            <a:pPr marL="0" indent="0" algn="ctr">
              <a:lnSpc>
                <a:spcPts val="2400"/>
              </a:lnSpc>
              <a:buNone/>
            </a:pPr>
            <a:r>
              <a:rPr lang="en-US" sz="1600" kern="0" spc="-32" dirty="0">
                <a:solidFill>
                  <a:srgbClr val="FFFFFF">
                    <a:alpha val="75000"/>
                  </a:srgbClr>
                </a:solidFill>
                <a:latin typeface="Inter Medium" pitchFamily="34" charset="0"/>
                <a:ea typeface="Inter Medium" pitchFamily="34" charset="-122"/>
                <a:cs typeface="Inter Medium" pitchFamily="34" charset="-120"/>
              </a:rPr>
              <a:t>Impact Dashboards</a:t>
            </a:r>
            <a:endParaRPr lang="en-US" sz="1600" dirty="0"/>
          </a:p>
        </p:txBody>
      </p:sp>
      <p:sp>
        <p:nvSpPr>
          <p:cNvPr id="17" name="Text 4"/>
          <p:cNvSpPr/>
          <p:nvPr/>
        </p:nvSpPr>
        <p:spPr>
          <a:xfrm>
            <a:off x="19463066" y="3810000"/>
            <a:ext cx="1287094" cy="677333"/>
          </a:xfrm>
          <a:prstGeom prst="rect">
            <a:avLst/>
          </a:prstGeom>
          <a:noFill/>
          <a:ln/>
        </p:spPr>
        <p:txBody>
          <a:bodyPr wrap="square" lIns="0" tIns="0" rIns="0" bIns="0" rtlCol="0" anchor="t"/>
          <a:lstStyle/>
          <a:p>
            <a:pPr marL="0" indent="0" algn="ctr">
              <a:lnSpc>
                <a:spcPts val="2400"/>
              </a:lnSpc>
              <a:buNone/>
            </a:pPr>
            <a:r>
              <a:rPr lang="en-US" sz="1600" kern="0" spc="-32" dirty="0">
                <a:solidFill>
                  <a:srgbClr val="FFFFFF">
                    <a:alpha val="75000"/>
                  </a:srgbClr>
                </a:solidFill>
                <a:latin typeface="Inter Medium" pitchFamily="34" charset="0"/>
                <a:ea typeface="Inter Medium" pitchFamily="34" charset="-122"/>
                <a:cs typeface="Inter Medium" pitchFamily="34" charset="-120"/>
              </a:rPr>
              <a:t>Renewable Energy</a:t>
            </a:r>
            <a:endParaRPr lang="en-US" sz="1600" dirty="0"/>
          </a:p>
        </p:txBody>
      </p:sp>
      <p:sp>
        <p:nvSpPr>
          <p:cNvPr id="18" name="Text 5"/>
          <p:cNvSpPr/>
          <p:nvPr/>
        </p:nvSpPr>
        <p:spPr>
          <a:xfrm>
            <a:off x="15144526" y="9906000"/>
            <a:ext cx="1287094" cy="677333"/>
          </a:xfrm>
          <a:prstGeom prst="rect">
            <a:avLst/>
          </a:prstGeom>
          <a:noFill/>
          <a:ln/>
        </p:spPr>
        <p:txBody>
          <a:bodyPr wrap="square" lIns="0" tIns="0" rIns="0" bIns="0" rtlCol="0" anchor="t"/>
          <a:lstStyle/>
          <a:p>
            <a:pPr marL="0" indent="0" algn="ctr">
              <a:lnSpc>
                <a:spcPts val="2400"/>
              </a:lnSpc>
              <a:buNone/>
            </a:pPr>
            <a:r>
              <a:rPr lang="en-US" sz="1600" kern="0" spc="-32" dirty="0">
                <a:solidFill>
                  <a:srgbClr val="FFFFFF">
                    <a:alpha val="75000"/>
                  </a:srgbClr>
                </a:solidFill>
                <a:latin typeface="Inter Medium" pitchFamily="34" charset="0"/>
                <a:ea typeface="Inter Medium" pitchFamily="34" charset="-122"/>
                <a:cs typeface="Inter Medium" pitchFamily="34" charset="-120"/>
              </a:rPr>
              <a:t>Supplier Traceability</a:t>
            </a:r>
            <a:endParaRPr lang="en-US" sz="1600" dirty="0"/>
          </a:p>
        </p:txBody>
      </p:sp>
      <p:sp>
        <p:nvSpPr>
          <p:cNvPr id="19" name="Text 6"/>
          <p:cNvSpPr/>
          <p:nvPr/>
        </p:nvSpPr>
        <p:spPr>
          <a:xfrm>
            <a:off x="19463066" y="9906000"/>
            <a:ext cx="1287094" cy="677333"/>
          </a:xfrm>
          <a:prstGeom prst="rect">
            <a:avLst/>
          </a:prstGeom>
          <a:noFill/>
          <a:ln/>
        </p:spPr>
        <p:txBody>
          <a:bodyPr wrap="square" lIns="0" tIns="0" rIns="0" bIns="0" rtlCol="0" anchor="t"/>
          <a:lstStyle/>
          <a:p>
            <a:pPr marL="0" indent="0" algn="ctr">
              <a:lnSpc>
                <a:spcPts val="2400"/>
              </a:lnSpc>
              <a:buNone/>
            </a:pPr>
            <a:r>
              <a:rPr lang="en-US" sz="1600" kern="0" spc="-32" dirty="0">
                <a:solidFill>
                  <a:srgbClr val="FFFFFF">
                    <a:alpha val="75000"/>
                  </a:srgbClr>
                </a:solidFill>
                <a:latin typeface="Inter Medium" pitchFamily="34" charset="0"/>
                <a:ea typeface="Inter Medium" pitchFamily="34" charset="-122"/>
                <a:cs typeface="Inter Medium" pitchFamily="34" charset="-120"/>
              </a:rPr>
              <a:t>Data &amp; Risk Analytics</a:t>
            </a:r>
            <a:endParaRPr lang="en-US" sz="1600" dirty="0"/>
          </a:p>
        </p:txBody>
      </p:sp>
      <p:pic>
        <p:nvPicPr>
          <p:cNvPr id="20" name="Image 11" descr=" "/>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1524191" y="5054600"/>
            <a:ext cx="7608251" cy="1168400"/>
          </a:xfrm>
          <a:prstGeom prst="rect">
            <a:avLst/>
          </a:prstGeom>
        </p:spPr>
      </p:pic>
      <p:pic>
        <p:nvPicPr>
          <p:cNvPr id="21" name="Image 12" descr=" "/>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2032254" y="5308600"/>
            <a:ext cx="304838" cy="304800"/>
          </a:xfrm>
          <a:prstGeom prst="rect">
            <a:avLst/>
          </a:prstGeom>
        </p:spPr>
      </p:pic>
      <p:pic>
        <p:nvPicPr>
          <p:cNvPr id="23" name="Image 14" descr=" "/>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2107035" y="5403614"/>
            <a:ext cx="155277" cy="114536"/>
          </a:xfrm>
          <a:prstGeom prst="rect">
            <a:avLst/>
          </a:prstGeom>
        </p:spPr>
      </p:pic>
      <p:sp>
        <p:nvSpPr>
          <p:cNvPr id="24" name="Text 7"/>
          <p:cNvSpPr/>
          <p:nvPr/>
        </p:nvSpPr>
        <p:spPr>
          <a:xfrm>
            <a:off x="2553019" y="5308600"/>
            <a:ext cx="2417535" cy="372533"/>
          </a:xfrm>
          <a:prstGeom prst="rect">
            <a:avLst/>
          </a:prstGeom>
          <a:noFill/>
          <a:ln/>
        </p:spPr>
        <p:txBody>
          <a:bodyPr wrap="square" lIns="0" tIns="0" rIns="0" bIns="0" rtlCol="0" anchor="t"/>
          <a:lstStyle/>
          <a:p>
            <a:pPr marL="0" indent="0" algn="l">
              <a:lnSpc>
                <a:spcPts val="2400"/>
              </a:lnSpc>
              <a:buNone/>
            </a:pPr>
            <a:r>
              <a:rPr lang="en-US" sz="1600" kern="0" spc="-32" dirty="0">
                <a:solidFill>
                  <a:srgbClr val="FFFFFF">
                    <a:alpha val="100000"/>
                  </a:srgbClr>
                </a:solidFill>
                <a:latin typeface="Inter Medium" pitchFamily="34" charset="0"/>
                <a:ea typeface="Inter Medium" pitchFamily="34" charset="-122"/>
                <a:cs typeface="Inter Medium" pitchFamily="34" charset="-120"/>
              </a:rPr>
              <a:t>Impact Tracking Platform</a:t>
            </a:r>
            <a:endParaRPr lang="en-US" sz="1600" dirty="0"/>
          </a:p>
        </p:txBody>
      </p:sp>
      <p:sp>
        <p:nvSpPr>
          <p:cNvPr id="25" name="Text 8"/>
          <p:cNvSpPr/>
          <p:nvPr/>
        </p:nvSpPr>
        <p:spPr>
          <a:xfrm>
            <a:off x="2553019" y="5664200"/>
            <a:ext cx="5173780" cy="372533"/>
          </a:xfrm>
          <a:prstGeom prst="rect">
            <a:avLst/>
          </a:prstGeom>
          <a:noFill/>
          <a:ln/>
        </p:spPr>
        <p:txBody>
          <a:bodyPr wrap="square" lIns="0" tIns="0" rIns="0" bIns="0" rtlCol="0" anchor="t"/>
          <a:lstStyle/>
          <a:p>
            <a:pPr marL="0" indent="0" algn="l">
              <a:lnSpc>
                <a:spcPts val="2400"/>
              </a:lnSpc>
              <a:buNone/>
            </a:pPr>
            <a:r>
              <a:rPr lang="en-US" sz="1600" kern="0" spc="-32" dirty="0">
                <a:solidFill>
                  <a:srgbClr val="B0B0B0">
                    <a:alpha val="100000"/>
                  </a:srgbClr>
                </a:solidFill>
                <a:latin typeface="Inter Regular" pitchFamily="34" charset="0"/>
                <a:ea typeface="Inter Regular" pitchFamily="34" charset="-122"/>
                <a:cs typeface="Inter Regular" pitchFamily="34" charset="-120"/>
              </a:rPr>
              <a:t>Real-time dashboards for program reach &amp; CO₂ savings</a:t>
            </a:r>
            <a:endParaRPr lang="en-US" sz="1600" dirty="0"/>
          </a:p>
        </p:txBody>
      </p:sp>
      <p:pic>
        <p:nvPicPr>
          <p:cNvPr id="26" name="Image 15" descr=" "/>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1524191" y="6426200"/>
            <a:ext cx="7608251" cy="1168400"/>
          </a:xfrm>
          <a:prstGeom prst="rect">
            <a:avLst/>
          </a:prstGeom>
        </p:spPr>
      </p:pic>
      <p:sp>
        <p:nvSpPr>
          <p:cNvPr id="27" name="Text 9"/>
          <p:cNvSpPr/>
          <p:nvPr/>
        </p:nvSpPr>
        <p:spPr>
          <a:xfrm>
            <a:off x="2553019" y="6680200"/>
            <a:ext cx="2315923" cy="372533"/>
          </a:xfrm>
          <a:prstGeom prst="rect">
            <a:avLst/>
          </a:prstGeom>
          <a:noFill/>
          <a:ln/>
        </p:spPr>
        <p:txBody>
          <a:bodyPr wrap="square" lIns="0" tIns="0" rIns="0" bIns="0" rtlCol="0" anchor="t"/>
          <a:lstStyle/>
          <a:p>
            <a:pPr marL="0" indent="0" algn="l">
              <a:lnSpc>
                <a:spcPts val="2400"/>
              </a:lnSpc>
              <a:buNone/>
            </a:pPr>
            <a:r>
              <a:rPr lang="en-US" sz="1600" kern="0" spc="-32" dirty="0">
                <a:solidFill>
                  <a:srgbClr val="888888">
                    <a:alpha val="100000"/>
                  </a:srgbClr>
                </a:solidFill>
                <a:latin typeface="Inter Medium" pitchFamily="34" charset="0"/>
                <a:ea typeface="Inter Medium" pitchFamily="34" charset="-122"/>
                <a:cs typeface="Inter Medium" pitchFamily="34" charset="-120"/>
              </a:rPr>
              <a:t>Renewable Energy Tech</a:t>
            </a:r>
            <a:endParaRPr lang="en-US" sz="1600" dirty="0"/>
          </a:p>
        </p:txBody>
      </p:sp>
      <p:sp>
        <p:nvSpPr>
          <p:cNvPr id="28" name="Text 10"/>
          <p:cNvSpPr/>
          <p:nvPr/>
        </p:nvSpPr>
        <p:spPr>
          <a:xfrm>
            <a:off x="2553019" y="7035800"/>
            <a:ext cx="4500596" cy="372533"/>
          </a:xfrm>
          <a:prstGeom prst="rect">
            <a:avLst/>
          </a:prstGeom>
          <a:noFill/>
          <a:ln/>
        </p:spPr>
        <p:txBody>
          <a:bodyPr wrap="square" lIns="0" tIns="0" rIns="0" bIns="0" rtlCol="0" anchor="t"/>
          <a:lstStyle/>
          <a:p>
            <a:pPr marL="0" indent="0" algn="l">
              <a:lnSpc>
                <a:spcPts val="2400"/>
              </a:lnSpc>
              <a:buNone/>
            </a:pPr>
            <a:r>
              <a:rPr lang="en-US" sz="1600" kern="0" spc="-32" dirty="0">
                <a:solidFill>
                  <a:srgbClr val="6D6D6D">
                    <a:alpha val="100000"/>
                  </a:srgbClr>
                </a:solidFill>
                <a:latin typeface="Inter Regular" pitchFamily="34" charset="0"/>
                <a:ea typeface="Inter Regular" pitchFamily="34" charset="-122"/>
                <a:cs typeface="Inter Regular" pitchFamily="34" charset="-120"/>
              </a:rPr>
              <a:t>Solar arrays at facilities, smart lighting upgrades</a:t>
            </a:r>
            <a:endParaRPr lang="en-US" sz="1600" dirty="0"/>
          </a:p>
        </p:txBody>
      </p:sp>
      <p:pic>
        <p:nvPicPr>
          <p:cNvPr id="29" name="Image 16" descr=" "/>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2032254" y="6680200"/>
            <a:ext cx="304838" cy="304800"/>
          </a:xfrm>
          <a:prstGeom prst="rect">
            <a:avLst/>
          </a:prstGeom>
        </p:spPr>
      </p:pic>
      <p:pic>
        <p:nvPicPr>
          <p:cNvPr id="31" name="Image 18" descr=" "/>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a:off x="2120374" y="6739731"/>
            <a:ext cx="128595" cy="185731"/>
          </a:xfrm>
          <a:prstGeom prst="rect">
            <a:avLst/>
          </a:prstGeom>
        </p:spPr>
      </p:pic>
      <p:pic>
        <p:nvPicPr>
          <p:cNvPr id="32" name="Image 19" descr=" "/>
          <p:cNvPicPr>
            <a:picLocks noChangeAspect="1"/>
          </p:cNvPicPr>
          <p:nvPr/>
        </p:nvPicPr>
        <p:blipFill>
          <a:blip r:embed="rId27">
            <a:extLst>
              <a:ext uri="{96DAC541-7B7A-43D3-8B79-37D633B846F1}">
                <asvg:svgBlip xmlns:asvg="http://schemas.microsoft.com/office/drawing/2016/SVG/main" r:embed="rId33"/>
              </a:ext>
            </a:extLst>
          </a:blip>
          <a:stretch>
            <a:fillRect/>
          </a:stretch>
        </p:blipFill>
        <p:spPr>
          <a:xfrm>
            <a:off x="1524191" y="7797800"/>
            <a:ext cx="7608251" cy="1168400"/>
          </a:xfrm>
          <a:prstGeom prst="rect">
            <a:avLst/>
          </a:prstGeom>
        </p:spPr>
      </p:pic>
      <p:sp>
        <p:nvSpPr>
          <p:cNvPr id="33" name="Text 11"/>
          <p:cNvSpPr/>
          <p:nvPr/>
        </p:nvSpPr>
        <p:spPr>
          <a:xfrm>
            <a:off x="2553019" y="8051800"/>
            <a:ext cx="2112697" cy="372533"/>
          </a:xfrm>
          <a:prstGeom prst="rect">
            <a:avLst/>
          </a:prstGeom>
          <a:noFill/>
          <a:ln/>
        </p:spPr>
        <p:txBody>
          <a:bodyPr wrap="square" lIns="0" tIns="0" rIns="0" bIns="0" rtlCol="0" anchor="t"/>
          <a:lstStyle/>
          <a:p>
            <a:pPr marL="0" indent="0" algn="l">
              <a:lnSpc>
                <a:spcPts val="2400"/>
              </a:lnSpc>
              <a:buNone/>
            </a:pPr>
            <a:r>
              <a:rPr lang="en-US" sz="1600" kern="0" spc="-32" dirty="0">
                <a:solidFill>
                  <a:srgbClr val="888888">
                    <a:alpha val="100000"/>
                  </a:srgbClr>
                </a:solidFill>
                <a:latin typeface="Inter Medium" pitchFamily="34" charset="0"/>
                <a:ea typeface="Inter Medium" pitchFamily="34" charset="-122"/>
                <a:cs typeface="Inter Medium" pitchFamily="34" charset="-120"/>
              </a:rPr>
              <a:t>Traceability Platforms</a:t>
            </a:r>
            <a:endParaRPr lang="en-US" sz="1600" dirty="0"/>
          </a:p>
        </p:txBody>
      </p:sp>
      <p:sp>
        <p:nvSpPr>
          <p:cNvPr id="34" name="Text 12"/>
          <p:cNvSpPr/>
          <p:nvPr/>
        </p:nvSpPr>
        <p:spPr>
          <a:xfrm>
            <a:off x="2553019" y="8407400"/>
            <a:ext cx="4589507" cy="372533"/>
          </a:xfrm>
          <a:prstGeom prst="rect">
            <a:avLst/>
          </a:prstGeom>
          <a:noFill/>
          <a:ln/>
        </p:spPr>
        <p:txBody>
          <a:bodyPr wrap="square" lIns="0" tIns="0" rIns="0" bIns="0" rtlCol="0" anchor="t"/>
          <a:lstStyle/>
          <a:p>
            <a:pPr marL="0" indent="0" algn="l">
              <a:lnSpc>
                <a:spcPts val="2400"/>
              </a:lnSpc>
              <a:buNone/>
            </a:pPr>
            <a:r>
              <a:rPr lang="en-US" sz="1600" kern="0" spc="-32" dirty="0">
                <a:solidFill>
                  <a:srgbClr val="6D6D6D">
                    <a:alpha val="100000"/>
                  </a:srgbClr>
                </a:solidFill>
                <a:latin typeface="Inter Regular" pitchFamily="34" charset="0"/>
                <a:ea typeface="Inter Regular" pitchFamily="34" charset="-122"/>
                <a:cs typeface="Inter Regular" pitchFamily="34" charset="-120"/>
              </a:rPr>
              <a:t>Blockchain-based tracking of labor and materials</a:t>
            </a:r>
            <a:endParaRPr lang="en-US" sz="1600" dirty="0"/>
          </a:p>
        </p:txBody>
      </p:sp>
      <p:pic>
        <p:nvPicPr>
          <p:cNvPr id="35" name="Image 20" descr=" "/>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2032254" y="8051800"/>
            <a:ext cx="304838" cy="304800"/>
          </a:xfrm>
          <a:prstGeom prst="rect">
            <a:avLst/>
          </a:prstGeom>
        </p:spPr>
      </p:pic>
      <p:pic>
        <p:nvPicPr>
          <p:cNvPr id="37" name="Image 22" descr=" "/>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2089411" y="8108950"/>
            <a:ext cx="190524" cy="190500"/>
          </a:xfrm>
          <a:prstGeom prst="rect">
            <a:avLst/>
          </a:prstGeom>
        </p:spPr>
      </p:pic>
      <p:pic>
        <p:nvPicPr>
          <p:cNvPr id="38" name="Image 23" descr=" "/>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2132279" y="8151813"/>
            <a:ext cx="104788" cy="104775"/>
          </a:xfrm>
          <a:prstGeom prst="rect">
            <a:avLst/>
          </a:prstGeom>
        </p:spPr>
      </p:pic>
      <p:pic>
        <p:nvPicPr>
          <p:cNvPr id="39" name="Image 24" descr=" "/>
          <p:cNvPicPr>
            <a:picLocks noChangeAspect="1"/>
          </p:cNvPicPr>
          <p:nvPr/>
        </p:nvPicPr>
        <p:blipFill>
          <a:blip r:embed="rId40">
            <a:extLst>
              <a:ext uri="{96DAC541-7B7A-43D3-8B79-37D633B846F1}">
                <asvg:svgBlip xmlns:asvg="http://schemas.microsoft.com/office/drawing/2016/SVG/main" r:embed="rId41"/>
              </a:ext>
            </a:extLst>
          </a:blip>
          <a:stretch>
            <a:fillRect/>
          </a:stretch>
        </p:blipFill>
        <p:spPr>
          <a:xfrm>
            <a:off x="2205154" y="8108950"/>
            <a:ext cx="74781" cy="74774"/>
          </a:xfrm>
          <a:prstGeom prst="rect">
            <a:avLst/>
          </a:prstGeom>
        </p:spPr>
      </p:pic>
      <p:pic>
        <p:nvPicPr>
          <p:cNvPr id="40" name="Image 25" descr=" "/>
          <p:cNvPicPr>
            <a:picLocks noChangeAspect="1"/>
          </p:cNvPicPr>
          <p:nvPr/>
        </p:nvPicPr>
        <p:blipFill>
          <a:blip r:embed="rId27">
            <a:extLst>
              <a:ext uri="{96DAC541-7B7A-43D3-8B79-37D633B846F1}">
                <asvg:svgBlip xmlns:asvg="http://schemas.microsoft.com/office/drawing/2016/SVG/main" r:embed="rId42"/>
              </a:ext>
            </a:extLst>
          </a:blip>
          <a:stretch>
            <a:fillRect/>
          </a:stretch>
        </p:blipFill>
        <p:spPr>
          <a:xfrm>
            <a:off x="1524191" y="9169400"/>
            <a:ext cx="7608251" cy="1168400"/>
          </a:xfrm>
          <a:prstGeom prst="rect">
            <a:avLst/>
          </a:prstGeom>
        </p:spPr>
      </p:pic>
      <p:sp>
        <p:nvSpPr>
          <p:cNvPr id="41" name="Text 13"/>
          <p:cNvSpPr/>
          <p:nvPr/>
        </p:nvSpPr>
        <p:spPr>
          <a:xfrm>
            <a:off x="2553019" y="9423400"/>
            <a:ext cx="2125399" cy="372533"/>
          </a:xfrm>
          <a:prstGeom prst="rect">
            <a:avLst/>
          </a:prstGeom>
          <a:noFill/>
          <a:ln/>
        </p:spPr>
        <p:txBody>
          <a:bodyPr wrap="square" lIns="0" tIns="0" rIns="0" bIns="0" rtlCol="0" anchor="t"/>
          <a:lstStyle/>
          <a:p>
            <a:pPr marL="0" indent="0" algn="l">
              <a:lnSpc>
                <a:spcPts val="2400"/>
              </a:lnSpc>
              <a:buNone/>
            </a:pPr>
            <a:r>
              <a:rPr lang="en-US" sz="1600" kern="0" spc="-32" dirty="0">
                <a:solidFill>
                  <a:srgbClr val="888888">
                    <a:alpha val="100000"/>
                  </a:srgbClr>
                </a:solidFill>
                <a:latin typeface="Inter Medium" pitchFamily="34" charset="0"/>
                <a:ea typeface="Inter Medium" pitchFamily="34" charset="-122"/>
                <a:cs typeface="Inter Medium" pitchFamily="34" charset="-120"/>
              </a:rPr>
              <a:t>Reporting Automation</a:t>
            </a:r>
            <a:endParaRPr lang="en-US" sz="1600" dirty="0"/>
          </a:p>
        </p:txBody>
      </p:sp>
      <p:sp>
        <p:nvSpPr>
          <p:cNvPr id="42" name="Text 14"/>
          <p:cNvSpPr/>
          <p:nvPr/>
        </p:nvSpPr>
        <p:spPr>
          <a:xfrm>
            <a:off x="2553019" y="9779000"/>
            <a:ext cx="4246564" cy="372533"/>
          </a:xfrm>
          <a:prstGeom prst="rect">
            <a:avLst/>
          </a:prstGeom>
          <a:noFill/>
          <a:ln/>
        </p:spPr>
        <p:txBody>
          <a:bodyPr wrap="square" lIns="0" tIns="0" rIns="0" bIns="0" rtlCol="0" anchor="t"/>
          <a:lstStyle/>
          <a:p>
            <a:pPr marL="0" indent="0" algn="l">
              <a:lnSpc>
                <a:spcPts val="2400"/>
              </a:lnSpc>
              <a:buNone/>
            </a:pPr>
            <a:r>
              <a:rPr lang="en-US" sz="1600" kern="0" spc="-32" dirty="0">
                <a:solidFill>
                  <a:srgbClr val="6D6D6D">
                    <a:alpha val="100000"/>
                  </a:srgbClr>
                </a:solidFill>
                <a:latin typeface="Inter Regular" pitchFamily="34" charset="0"/>
                <a:ea typeface="Inter Regular" pitchFamily="34" charset="-122"/>
                <a:cs typeface="Inter Regular" pitchFamily="34" charset="-120"/>
              </a:rPr>
              <a:t>Auto-generated GRI/TCFD reports and audits</a:t>
            </a:r>
            <a:endParaRPr lang="en-US" sz="1600" dirty="0"/>
          </a:p>
        </p:txBody>
      </p:sp>
      <p:pic>
        <p:nvPicPr>
          <p:cNvPr id="43" name="Image 26" descr=" "/>
          <p:cNvPicPr>
            <a:picLocks noChangeAspect="1"/>
          </p:cNvPicPr>
          <p:nvPr/>
        </p:nvPicPr>
        <p:blipFill>
          <a:blip r:embed="rId34">
            <a:extLst>
              <a:ext uri="{96DAC541-7B7A-43D3-8B79-37D633B846F1}">
                <asvg:svgBlip xmlns:asvg="http://schemas.microsoft.com/office/drawing/2016/SVG/main" r:embed="rId43"/>
              </a:ext>
            </a:extLst>
          </a:blip>
          <a:stretch>
            <a:fillRect/>
          </a:stretch>
        </p:blipFill>
        <p:spPr>
          <a:xfrm>
            <a:off x="2032254" y="9423400"/>
            <a:ext cx="304838" cy="304800"/>
          </a:xfrm>
          <a:prstGeom prst="rect">
            <a:avLst/>
          </a:prstGeom>
        </p:spPr>
      </p:pic>
      <p:pic>
        <p:nvPicPr>
          <p:cNvPr id="45" name="Image 28" descr=" "/>
          <p:cNvPicPr>
            <a:picLocks noChangeAspect="1"/>
          </p:cNvPicPr>
          <p:nvPr/>
        </p:nvPicPr>
        <p:blipFill>
          <a:blip r:embed="rId44">
            <a:extLst>
              <a:ext uri="{96DAC541-7B7A-43D3-8B79-37D633B846F1}">
                <asvg:svgBlip xmlns:asvg="http://schemas.microsoft.com/office/drawing/2016/SVG/main" r:embed="rId45"/>
              </a:ext>
            </a:extLst>
          </a:blip>
          <a:stretch>
            <a:fillRect/>
          </a:stretch>
        </p:blipFill>
        <p:spPr>
          <a:xfrm>
            <a:off x="2098937" y="9499600"/>
            <a:ext cx="190524" cy="171450"/>
          </a:xfrm>
          <a:prstGeom prst="rect">
            <a:avLst/>
          </a:prstGeom>
        </p:spPr>
      </p:pic>
      <p:pic>
        <p:nvPicPr>
          <p:cNvPr id="46" name="Image 29" descr=" "/>
          <p:cNvPicPr>
            <a:picLocks noChangeAspect="1"/>
          </p:cNvPicPr>
          <p:nvPr/>
        </p:nvPicPr>
        <p:blipFill>
          <a:blip r:embed="rId46">
            <a:extLst>
              <a:ext uri="{96DAC541-7B7A-43D3-8B79-37D633B846F1}">
                <asvg:svgBlip xmlns:asvg="http://schemas.microsoft.com/office/drawing/2016/SVG/main" r:embed="rId47"/>
              </a:ext>
            </a:extLst>
          </a:blip>
          <a:stretch>
            <a:fillRect/>
          </a:stretch>
        </p:blipFill>
        <p:spPr>
          <a:xfrm>
            <a:off x="2137042" y="9480550"/>
            <a:ext cx="152419" cy="200025"/>
          </a:xfrm>
          <a:prstGeom prst="rect">
            <a:avLst/>
          </a:prstGeom>
        </p:spPr>
      </p:pic>
      <p:pic>
        <p:nvPicPr>
          <p:cNvPr id="47" name="Image 30" descr=" "/>
          <p:cNvPicPr>
            <a:picLocks noChangeAspect="1"/>
          </p:cNvPicPr>
          <p:nvPr/>
        </p:nvPicPr>
        <p:blipFill>
          <a:blip r:embed="rId27">
            <a:extLst>
              <a:ext uri="{96DAC541-7B7A-43D3-8B79-37D633B846F1}">
                <asvg:svgBlip xmlns:asvg="http://schemas.microsoft.com/office/drawing/2016/SVG/main" r:embed="rId48"/>
              </a:ext>
            </a:extLst>
          </a:blip>
          <a:stretch>
            <a:fillRect/>
          </a:stretch>
        </p:blipFill>
        <p:spPr>
          <a:xfrm>
            <a:off x="1524191" y="10541000"/>
            <a:ext cx="7608251" cy="1168400"/>
          </a:xfrm>
          <a:prstGeom prst="rect">
            <a:avLst/>
          </a:prstGeom>
        </p:spPr>
      </p:pic>
      <p:sp>
        <p:nvSpPr>
          <p:cNvPr id="48" name="Text 15"/>
          <p:cNvSpPr/>
          <p:nvPr/>
        </p:nvSpPr>
        <p:spPr>
          <a:xfrm>
            <a:off x="2553019" y="10795000"/>
            <a:ext cx="1972980" cy="372533"/>
          </a:xfrm>
          <a:prstGeom prst="rect">
            <a:avLst/>
          </a:prstGeom>
          <a:noFill/>
          <a:ln/>
        </p:spPr>
        <p:txBody>
          <a:bodyPr wrap="square" lIns="0" tIns="0" rIns="0" bIns="0" rtlCol="0" anchor="t"/>
          <a:lstStyle/>
          <a:p>
            <a:pPr marL="0" indent="0" algn="l">
              <a:lnSpc>
                <a:spcPts val="2400"/>
              </a:lnSpc>
              <a:buNone/>
            </a:pPr>
            <a:r>
              <a:rPr lang="en-US" sz="1600" kern="0" spc="-32" dirty="0">
                <a:solidFill>
                  <a:srgbClr val="888888">
                    <a:alpha val="100000"/>
                  </a:srgbClr>
                </a:solidFill>
                <a:latin typeface="Inter Medium" pitchFamily="34" charset="0"/>
                <a:ea typeface="Inter Medium" pitchFamily="34" charset="-122"/>
                <a:cs typeface="Inter Medium" pitchFamily="34" charset="-120"/>
              </a:rPr>
              <a:t>Data Analytics Tools</a:t>
            </a:r>
            <a:endParaRPr lang="en-US" sz="1600" dirty="0"/>
          </a:p>
        </p:txBody>
      </p:sp>
      <p:sp>
        <p:nvSpPr>
          <p:cNvPr id="49" name="Text 16"/>
          <p:cNvSpPr/>
          <p:nvPr/>
        </p:nvSpPr>
        <p:spPr>
          <a:xfrm>
            <a:off x="2553019" y="11150600"/>
            <a:ext cx="4297370" cy="372533"/>
          </a:xfrm>
          <a:prstGeom prst="rect">
            <a:avLst/>
          </a:prstGeom>
          <a:noFill/>
          <a:ln/>
        </p:spPr>
        <p:txBody>
          <a:bodyPr wrap="square" lIns="0" tIns="0" rIns="0" bIns="0" rtlCol="0" anchor="t"/>
          <a:lstStyle/>
          <a:p>
            <a:pPr marL="0" indent="0" algn="l">
              <a:lnSpc>
                <a:spcPts val="2400"/>
              </a:lnSpc>
              <a:buNone/>
            </a:pPr>
            <a:r>
              <a:rPr lang="en-US" sz="1600" kern="0" spc="-32" dirty="0">
                <a:solidFill>
                  <a:srgbClr val="6D6D6D">
                    <a:alpha val="100000"/>
                  </a:srgbClr>
                </a:solidFill>
                <a:latin typeface="Inter Regular" pitchFamily="34" charset="0"/>
                <a:ea typeface="Inter Regular" pitchFamily="34" charset="-122"/>
                <a:cs typeface="Inter Regular" pitchFamily="34" charset="-120"/>
              </a:rPr>
              <a:t>Trend forecasts for outreach impact by region</a:t>
            </a:r>
            <a:endParaRPr lang="en-US" sz="1600" dirty="0"/>
          </a:p>
        </p:txBody>
      </p:sp>
      <p:pic>
        <p:nvPicPr>
          <p:cNvPr id="50" name="Image 31" descr=" "/>
          <p:cNvPicPr>
            <a:picLocks noChangeAspect="1"/>
          </p:cNvPicPr>
          <p:nvPr/>
        </p:nvPicPr>
        <p:blipFill>
          <a:blip r:embed="rId49">
            <a:extLst>
              <a:ext uri="{96DAC541-7B7A-43D3-8B79-37D633B846F1}">
                <asvg:svgBlip xmlns:asvg="http://schemas.microsoft.com/office/drawing/2016/SVG/main" r:embed="rId50"/>
              </a:ext>
            </a:extLst>
          </a:blip>
          <a:stretch>
            <a:fillRect/>
          </a:stretch>
        </p:blipFill>
        <p:spPr>
          <a:xfrm>
            <a:off x="2032254" y="10795000"/>
            <a:ext cx="304838" cy="304800"/>
          </a:xfrm>
          <a:prstGeom prst="rect">
            <a:avLst/>
          </a:prstGeom>
        </p:spPr>
      </p:pic>
      <p:pic>
        <p:nvPicPr>
          <p:cNvPr id="52" name="Image 33" descr=" "/>
          <p:cNvPicPr>
            <a:picLocks noChangeAspect="1"/>
          </p:cNvPicPr>
          <p:nvPr/>
        </p:nvPicPr>
        <p:blipFill>
          <a:blip r:embed="rId51">
            <a:extLst>
              <a:ext uri="{96DAC541-7B7A-43D3-8B79-37D633B846F1}">
                <asvg:svgBlip xmlns:asvg="http://schemas.microsoft.com/office/drawing/2016/SVG/main" r:embed="rId52"/>
              </a:ext>
            </a:extLst>
          </a:blip>
          <a:stretch>
            <a:fillRect/>
          </a:stretch>
        </p:blipFill>
        <p:spPr>
          <a:xfrm>
            <a:off x="2098937" y="10861675"/>
            <a:ext cx="171471" cy="171450"/>
          </a:xfrm>
          <a:prstGeom prst="rect">
            <a:avLst/>
          </a:prstGeom>
        </p:spPr>
      </p:pic>
      <p:sp>
        <p:nvSpPr>
          <p:cNvPr id="57" name="Shape 17"/>
          <p:cNvSpPr/>
          <p:nvPr/>
        </p:nvSpPr>
        <p:spPr>
          <a:xfrm>
            <a:off x="11952194" y="9880600"/>
            <a:ext cx="63508" cy="63500"/>
          </a:xfrm>
          <a:prstGeom prst="ellipse">
            <a:avLst/>
          </a:prstGeom>
          <a:solidFill>
            <a:srgbClr val="D9D9D9">
              <a:alpha val="100000"/>
            </a:srgbClr>
          </a:solidFill>
          <a:ln/>
        </p:spPr>
        <p:txBody>
          <a:bodyPr/>
          <a:lstStyle/>
          <a:p>
            <a:endParaRPr lang="en-ID"/>
          </a:p>
        </p:txBody>
      </p:sp>
      <p:sp>
        <p:nvSpPr>
          <p:cNvPr id="58" name="Shape 18"/>
          <p:cNvSpPr/>
          <p:nvPr/>
        </p:nvSpPr>
        <p:spPr>
          <a:xfrm>
            <a:off x="26736842" y="3124200"/>
            <a:ext cx="63508" cy="63500"/>
          </a:xfrm>
          <a:prstGeom prst="ellipse">
            <a:avLst/>
          </a:prstGeom>
          <a:solidFill>
            <a:srgbClr val="D9D9D9">
              <a:alpha val="100000"/>
            </a:srgbClr>
          </a:solidFill>
          <a:ln/>
        </p:spPr>
        <p:txBody>
          <a:bodyPr/>
          <a:lstStyle/>
          <a:p>
            <a:endParaRPr lang="en-ID"/>
          </a:p>
        </p:txBody>
      </p:sp>
      <p:sp>
        <p:nvSpPr>
          <p:cNvPr id="59" name="Shape 19"/>
          <p:cNvSpPr/>
          <p:nvPr/>
        </p:nvSpPr>
        <p:spPr>
          <a:xfrm>
            <a:off x="22824753" y="5918200"/>
            <a:ext cx="63508" cy="63500"/>
          </a:xfrm>
          <a:prstGeom prst="ellipse">
            <a:avLst/>
          </a:prstGeom>
          <a:solidFill>
            <a:srgbClr val="D9D9D9">
              <a:alpha val="100000"/>
            </a:srgbClr>
          </a:solidFill>
          <a:ln/>
        </p:spPr>
        <p:txBody>
          <a:bodyPr/>
          <a:lstStyle/>
          <a:p>
            <a:endParaRPr lang="en-ID"/>
          </a:p>
        </p:txBody>
      </p:sp>
      <p:sp>
        <p:nvSpPr>
          <p:cNvPr id="60" name="Shape 20"/>
          <p:cNvSpPr/>
          <p:nvPr/>
        </p:nvSpPr>
        <p:spPr>
          <a:xfrm>
            <a:off x="29416877" y="14084300"/>
            <a:ext cx="63508" cy="63500"/>
          </a:xfrm>
          <a:prstGeom prst="ellipse">
            <a:avLst/>
          </a:prstGeom>
          <a:solidFill>
            <a:srgbClr val="D9D9D9">
              <a:alpha val="100000"/>
            </a:srgbClr>
          </a:solidFill>
          <a:ln/>
        </p:spPr>
        <p:txBody>
          <a:bodyPr/>
          <a:lstStyle/>
          <a:p>
            <a:endParaRPr lang="en-ID"/>
          </a:p>
        </p:txBody>
      </p:sp>
      <p:sp>
        <p:nvSpPr>
          <p:cNvPr id="63" name="Shape 21"/>
          <p:cNvSpPr/>
          <p:nvPr/>
        </p:nvSpPr>
        <p:spPr>
          <a:xfrm>
            <a:off x="10488599" y="1716112"/>
            <a:ext cx="119095" cy="119080"/>
          </a:xfrm>
          <a:prstGeom prst="ellipse">
            <a:avLst/>
          </a:prstGeom>
          <a:solidFill>
            <a:srgbClr val="E94A89">
              <a:alpha val="10000"/>
            </a:srgbClr>
          </a:solidFill>
          <a:ln/>
        </p:spPr>
        <p:txBody>
          <a:bodyPr/>
          <a:lstStyle/>
          <a:p>
            <a:endParaRPr lang="en-ID"/>
          </a:p>
        </p:txBody>
      </p:sp>
      <p:sp>
        <p:nvSpPr>
          <p:cNvPr id="64" name="Shape 22"/>
          <p:cNvSpPr/>
          <p:nvPr/>
        </p:nvSpPr>
        <p:spPr>
          <a:xfrm>
            <a:off x="20611706" y="7015194"/>
            <a:ext cx="119095" cy="119080"/>
          </a:xfrm>
          <a:prstGeom prst="ellipse">
            <a:avLst/>
          </a:prstGeom>
          <a:solidFill>
            <a:srgbClr val="E94A89">
              <a:alpha val="10000"/>
            </a:srgbClr>
          </a:solidFill>
          <a:ln/>
        </p:spPr>
        <p:txBody>
          <a:bodyPr/>
          <a:lstStyle/>
          <a:p>
            <a:endParaRPr lang="en-ID"/>
          </a:p>
        </p:txBody>
      </p:sp>
      <p:sp>
        <p:nvSpPr>
          <p:cNvPr id="65" name="Shape 23"/>
          <p:cNvSpPr/>
          <p:nvPr/>
        </p:nvSpPr>
        <p:spPr>
          <a:xfrm>
            <a:off x="30246524" y="11314001"/>
            <a:ext cx="119095" cy="119080"/>
          </a:xfrm>
          <a:prstGeom prst="ellipse">
            <a:avLst/>
          </a:prstGeom>
          <a:solidFill>
            <a:srgbClr val="E94A89">
              <a:alpha val="10000"/>
            </a:srgbClr>
          </a:solidFill>
          <a:ln/>
        </p:spPr>
        <p:txBody>
          <a:bodyPr/>
          <a:lstStyle/>
          <a:p>
            <a:endParaRPr lang="en-ID"/>
          </a:p>
        </p:txBody>
      </p:sp>
      <p:sp>
        <p:nvSpPr>
          <p:cNvPr id="66" name="Shape 24"/>
          <p:cNvSpPr/>
          <p:nvPr/>
        </p:nvSpPr>
        <p:spPr>
          <a:xfrm>
            <a:off x="19444571" y="477676"/>
            <a:ext cx="119095" cy="119080"/>
          </a:xfrm>
          <a:prstGeom prst="ellipse">
            <a:avLst/>
          </a:prstGeom>
          <a:solidFill>
            <a:srgbClr val="E94A89">
              <a:alpha val="10000"/>
            </a:srgbClr>
          </a:solidFill>
          <a:ln/>
        </p:spPr>
        <p:txBody>
          <a:bodyPr/>
          <a:lstStyle/>
          <a:p>
            <a:endParaRPr lang="en-ID"/>
          </a:p>
        </p:txBody>
      </p:sp>
      <p:sp>
        <p:nvSpPr>
          <p:cNvPr id="67" name="Shape 25"/>
          <p:cNvSpPr/>
          <p:nvPr/>
        </p:nvSpPr>
        <p:spPr>
          <a:xfrm>
            <a:off x="12799050" y="656295"/>
            <a:ext cx="119095" cy="119080"/>
          </a:xfrm>
          <a:prstGeom prst="ellipse">
            <a:avLst/>
          </a:prstGeom>
          <a:solidFill>
            <a:srgbClr val="E94A89">
              <a:alpha val="10000"/>
            </a:srgbClr>
          </a:solidFill>
          <a:ln/>
        </p:spPr>
        <p:txBody>
          <a:bodyPr/>
          <a:lstStyle/>
          <a:p>
            <a:endParaRPr lang="en-ID"/>
          </a:p>
        </p:txBody>
      </p:sp>
      <p:sp>
        <p:nvSpPr>
          <p:cNvPr id="68" name="Shape 26"/>
          <p:cNvSpPr/>
          <p:nvPr/>
        </p:nvSpPr>
        <p:spPr>
          <a:xfrm>
            <a:off x="23267535" y="1656575"/>
            <a:ext cx="119095" cy="119080"/>
          </a:xfrm>
          <a:prstGeom prst="ellipse">
            <a:avLst/>
          </a:prstGeom>
          <a:solidFill>
            <a:srgbClr val="E94A89">
              <a:alpha val="10000"/>
            </a:srgbClr>
          </a:solidFill>
          <a:ln/>
        </p:spPr>
        <p:txBody>
          <a:bodyPr/>
          <a:lstStyle/>
          <a:p>
            <a:endParaRPr lang="en-ID"/>
          </a:p>
        </p:txBody>
      </p:sp>
      <p:sp>
        <p:nvSpPr>
          <p:cNvPr id="69" name="Shape 27"/>
          <p:cNvSpPr/>
          <p:nvPr/>
        </p:nvSpPr>
        <p:spPr>
          <a:xfrm>
            <a:off x="31377929" y="9480159"/>
            <a:ext cx="119095" cy="119080"/>
          </a:xfrm>
          <a:prstGeom prst="ellipse">
            <a:avLst/>
          </a:prstGeom>
          <a:solidFill>
            <a:srgbClr val="E94A89">
              <a:alpha val="10000"/>
            </a:srgbClr>
          </a:solidFill>
          <a:ln/>
        </p:spPr>
        <p:txBody>
          <a:bodyPr/>
          <a:lstStyle/>
          <a:p>
            <a:endParaRPr lang="en-ID"/>
          </a:p>
        </p:txBody>
      </p:sp>
      <p:sp>
        <p:nvSpPr>
          <p:cNvPr id="70" name="Shape 28"/>
          <p:cNvSpPr/>
          <p:nvPr/>
        </p:nvSpPr>
        <p:spPr>
          <a:xfrm>
            <a:off x="14740304" y="11504532"/>
            <a:ext cx="119095" cy="119080"/>
          </a:xfrm>
          <a:prstGeom prst="ellipse">
            <a:avLst/>
          </a:prstGeom>
          <a:solidFill>
            <a:srgbClr val="E94A89">
              <a:alpha val="10000"/>
            </a:srgbClr>
          </a:solidFill>
          <a:ln/>
        </p:spPr>
        <p:txBody>
          <a:bodyPr/>
          <a:lstStyle/>
          <a:p>
            <a:endParaRPr lang="en-ID"/>
          </a:p>
        </p:txBody>
      </p:sp>
      <p:sp>
        <p:nvSpPr>
          <p:cNvPr id="71" name="Shape 29"/>
          <p:cNvSpPr/>
          <p:nvPr/>
        </p:nvSpPr>
        <p:spPr>
          <a:xfrm>
            <a:off x="26554566" y="-498785"/>
            <a:ext cx="119095" cy="119080"/>
          </a:xfrm>
          <a:prstGeom prst="ellipse">
            <a:avLst/>
          </a:prstGeom>
          <a:solidFill>
            <a:srgbClr val="E94A89">
              <a:alpha val="10000"/>
            </a:srgbClr>
          </a:solidFill>
          <a:ln/>
        </p:spPr>
        <p:txBody>
          <a:bodyPr/>
          <a:lstStyle/>
          <a:p>
            <a:endParaRPr lang="en-ID"/>
          </a:p>
        </p:txBody>
      </p:sp>
      <p:pic>
        <p:nvPicPr>
          <p:cNvPr id="73" name="Graphic 72">
            <a:extLst>
              <a:ext uri="{FF2B5EF4-FFF2-40B4-BE49-F238E27FC236}">
                <a16:creationId xmlns:a16="http://schemas.microsoft.com/office/drawing/2014/main" id="{B742686F-207B-409B-9412-8B4959079B37}"/>
              </a:ext>
            </a:extLst>
          </p:cNvPr>
          <p:cNvPicPr>
            <a:picLocks noChangeAspect="1"/>
          </p:cNvPicPr>
          <p:nvPr/>
        </p:nvPicPr>
        <p:blipFill>
          <a:blip r:embed="rId53">
            <a:extLst>
              <a:ext uri="{96DAC541-7B7A-43D3-8B79-37D633B846F1}">
                <asvg:svgBlip xmlns:asvg="http://schemas.microsoft.com/office/drawing/2016/SVG/main" r:embed="rId54"/>
              </a:ext>
            </a:extLst>
          </a:blip>
          <a:stretch>
            <a:fillRect/>
          </a:stretch>
        </p:blipFill>
        <p:spPr>
          <a:xfrm>
            <a:off x="15591198" y="9367716"/>
            <a:ext cx="381000" cy="381000"/>
          </a:xfrm>
          <a:prstGeom prst="rect">
            <a:avLst/>
          </a:prstGeom>
        </p:spPr>
      </p:pic>
      <p:pic>
        <p:nvPicPr>
          <p:cNvPr id="75" name="Graphic 74">
            <a:extLst>
              <a:ext uri="{FF2B5EF4-FFF2-40B4-BE49-F238E27FC236}">
                <a16:creationId xmlns:a16="http://schemas.microsoft.com/office/drawing/2014/main" id="{C7B8EC47-A990-42FB-883D-0D5A3DC33356}"/>
              </a:ext>
            </a:extLst>
          </p:cNvPr>
          <p:cNvPicPr>
            <a:picLocks noChangeAspect="1"/>
          </p:cNvPicPr>
          <p:nvPr/>
        </p:nvPicPr>
        <p:blipFill>
          <a:blip r:embed="rId55">
            <a:extLst>
              <a:ext uri="{96DAC541-7B7A-43D3-8B79-37D633B846F1}">
                <asvg:svgBlip xmlns:asvg="http://schemas.microsoft.com/office/drawing/2016/SVG/main" r:embed="rId56"/>
              </a:ext>
            </a:extLst>
          </a:blip>
          <a:stretch>
            <a:fillRect/>
          </a:stretch>
        </p:blipFill>
        <p:spPr>
          <a:xfrm>
            <a:off x="19901908" y="9367716"/>
            <a:ext cx="381000" cy="381000"/>
          </a:xfrm>
          <a:prstGeom prst="rect">
            <a:avLst/>
          </a:prstGeom>
        </p:spPr>
      </p:pic>
      <p:pic>
        <p:nvPicPr>
          <p:cNvPr id="77" name="Graphic 76">
            <a:extLst>
              <a:ext uri="{FF2B5EF4-FFF2-40B4-BE49-F238E27FC236}">
                <a16:creationId xmlns:a16="http://schemas.microsoft.com/office/drawing/2014/main" id="{28FF52FE-9267-4B31-BAA3-00E07887373A}"/>
              </a:ext>
            </a:extLst>
          </p:cNvPr>
          <p:cNvPicPr>
            <a:picLocks noChangeAspect="1"/>
          </p:cNvPicPr>
          <p:nvPr/>
        </p:nvPicPr>
        <p:blipFill>
          <a:blip r:embed="rId57">
            <a:extLst>
              <a:ext uri="{96DAC541-7B7A-43D3-8B79-37D633B846F1}">
                <asvg:svgBlip xmlns:asvg="http://schemas.microsoft.com/office/drawing/2016/SVG/main" r:embed="rId58"/>
              </a:ext>
            </a:extLst>
          </a:blip>
          <a:stretch>
            <a:fillRect/>
          </a:stretch>
        </p:blipFill>
        <p:spPr>
          <a:xfrm>
            <a:off x="19928814" y="3265854"/>
            <a:ext cx="381000" cy="381000"/>
          </a:xfrm>
          <a:prstGeom prst="rect">
            <a:avLst/>
          </a:prstGeom>
        </p:spPr>
      </p:pic>
      <p:pic>
        <p:nvPicPr>
          <p:cNvPr id="78" name="Graphic 77">
            <a:extLst>
              <a:ext uri="{FF2B5EF4-FFF2-40B4-BE49-F238E27FC236}">
                <a16:creationId xmlns:a16="http://schemas.microsoft.com/office/drawing/2014/main" id="{AA794808-583D-4F1D-BC83-0D97209C903D}"/>
              </a:ext>
            </a:extLst>
          </p:cNvPr>
          <p:cNvPicPr>
            <a:picLocks noChangeAspect="1"/>
          </p:cNvPicPr>
          <p:nvPr/>
        </p:nvPicPr>
        <p:blipFill>
          <a:blip r:embed="rId59">
            <a:extLst>
              <a:ext uri="{96DAC541-7B7A-43D3-8B79-37D633B846F1}">
                <asvg:svgBlip xmlns:asvg="http://schemas.microsoft.com/office/drawing/2016/SVG/main" r:embed="rId60"/>
              </a:ext>
            </a:extLst>
          </a:blip>
          <a:stretch>
            <a:fillRect/>
          </a:stretch>
        </p:blipFill>
        <p:spPr>
          <a:xfrm>
            <a:off x="11074011" y="15240"/>
            <a:ext cx="24387048" cy="14107130"/>
          </a:xfrm>
          <a:prstGeom prst="rect">
            <a:avLst/>
          </a:prstGeom>
        </p:spPr>
      </p:pic>
      <p:pic>
        <p:nvPicPr>
          <p:cNvPr id="22" name="Graphic 21">
            <a:extLst>
              <a:ext uri="{FF2B5EF4-FFF2-40B4-BE49-F238E27FC236}">
                <a16:creationId xmlns:a16="http://schemas.microsoft.com/office/drawing/2014/main" id="{157E7CFA-78D0-45ED-82B5-5DD2ABD49C08}"/>
              </a:ext>
            </a:extLst>
          </p:cNvPr>
          <p:cNvPicPr>
            <a:picLocks noChangeAspect="1"/>
          </p:cNvPicPr>
          <p:nvPr/>
        </p:nvPicPr>
        <p:blipFill>
          <a:blip r:embed="rId61">
            <a:extLst>
              <a:ext uri="{96DAC541-7B7A-43D3-8B79-37D633B846F1}">
                <asvg:svgBlip xmlns:asvg="http://schemas.microsoft.com/office/drawing/2016/SVG/main" r:embed="rId62"/>
              </a:ext>
            </a:extLst>
          </a:blip>
          <a:stretch>
            <a:fillRect/>
          </a:stretch>
        </p:blipFill>
        <p:spPr>
          <a:xfrm>
            <a:off x="15597573" y="3265854"/>
            <a:ext cx="381000" cy="38100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bg>
      <p:bgPr>
        <a:solidFill>
          <a:srgbClr val="000000"/>
        </a:solidFill>
        <a:effectLst/>
      </p:bgPr>
    </p:bg>
    <p:spTree>
      <p:nvGrpSpPr>
        <p:cNvPr id="1" name=""/>
        <p:cNvGrpSpPr/>
        <p:nvPr/>
      </p:nvGrpSpPr>
      <p:grpSpPr>
        <a:xfrm>
          <a:off x="0" y="0"/>
          <a:ext cx="0" cy="0"/>
          <a:chOff x="0" y="0"/>
          <a:chExt cx="0" cy="0"/>
        </a:xfrm>
      </p:grpSpPr>
      <p:pic>
        <p:nvPicPr>
          <p:cNvPr id="2" name="Image 0" descr=" "/>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7899400"/>
            <a:ext cx="24387048" cy="5816600"/>
          </a:xfrm>
          <a:prstGeom prst="rect">
            <a:avLst/>
          </a:prstGeom>
        </p:spPr>
      </p:pic>
      <p:pic>
        <p:nvPicPr>
          <p:cNvPr id="3" name="Image 1" descr=" "/>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517840" y="4013200"/>
            <a:ext cx="12702" cy="2095500"/>
          </a:xfrm>
          <a:prstGeom prst="rect">
            <a:avLst/>
          </a:prstGeom>
        </p:spPr>
      </p:pic>
      <p:pic>
        <p:nvPicPr>
          <p:cNvPr id="4" name="Image 2" descr=" "/>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2187173" y="4013200"/>
            <a:ext cx="12702" cy="1866900"/>
          </a:xfrm>
          <a:prstGeom prst="rect">
            <a:avLst/>
          </a:prstGeom>
        </p:spPr>
      </p:pic>
      <p:pic>
        <p:nvPicPr>
          <p:cNvPr id="5" name="Image 3" descr=" "/>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524191" y="6311900"/>
            <a:ext cx="10161270" cy="5156200"/>
          </a:xfrm>
          <a:prstGeom prst="rect">
            <a:avLst/>
          </a:prstGeom>
        </p:spPr>
      </p:pic>
      <p:sp>
        <p:nvSpPr>
          <p:cNvPr id="6" name="Text 0"/>
          <p:cNvSpPr/>
          <p:nvPr/>
        </p:nvSpPr>
        <p:spPr>
          <a:xfrm>
            <a:off x="1524191" y="1524000"/>
            <a:ext cx="6338092" cy="1778000"/>
          </a:xfrm>
          <a:prstGeom prst="rect">
            <a:avLst/>
          </a:prstGeom>
          <a:noFill/>
          <a:ln/>
        </p:spPr>
        <p:txBody>
          <a:bodyPr wrap="square" lIns="0" tIns="0" rIns="0" bIns="0" rtlCol="0" anchor="t"/>
          <a:lstStyle/>
          <a:p>
            <a:pPr marL="0" indent="0" algn="l">
              <a:lnSpc>
                <a:spcPts val="6000"/>
              </a:lnSpc>
              <a:buNone/>
            </a:pPr>
            <a:r>
              <a:rPr lang="en-US" sz="6000" kern="0" spc="-240" dirty="0">
                <a:solidFill>
                  <a:srgbClr val="FFFFFF">
                    <a:alpha val="100000"/>
                  </a:srgbClr>
                </a:solidFill>
                <a:latin typeface="Inter Regular" pitchFamily="34" charset="0"/>
                <a:ea typeface="Inter Regular" pitchFamily="34" charset="-122"/>
                <a:cs typeface="Inter Regular" pitchFamily="34" charset="-120"/>
              </a:rPr>
              <a:t>What We Learned in 2025</a:t>
            </a:r>
            <a:endParaRPr lang="en-US" sz="6000" dirty="0"/>
          </a:p>
        </p:txBody>
      </p:sp>
      <p:sp>
        <p:nvSpPr>
          <p:cNvPr id="7" name="Text 1"/>
          <p:cNvSpPr/>
          <p:nvPr/>
        </p:nvSpPr>
        <p:spPr>
          <a:xfrm>
            <a:off x="15013276" y="1981200"/>
            <a:ext cx="7917323" cy="677333"/>
          </a:xfrm>
          <a:prstGeom prst="rect">
            <a:avLst/>
          </a:prstGeom>
          <a:noFill/>
          <a:ln/>
        </p:spPr>
        <p:txBody>
          <a:bodyPr wrap="square" lIns="0" tIns="0" rIns="0" bIns="0" rtlCol="0" anchor="t"/>
          <a:lstStyle/>
          <a:p>
            <a:pPr marL="0" indent="0" algn="l">
              <a:lnSpc>
                <a:spcPts val="2400"/>
              </a:lnSpc>
              <a:buNone/>
            </a:pPr>
            <a:r>
              <a:rPr lang="en-US" sz="1600" kern="0" spc="-32" dirty="0">
                <a:solidFill>
                  <a:srgbClr val="B0B0B0">
                    <a:alpha val="100000"/>
                  </a:srgbClr>
                </a:solidFill>
                <a:latin typeface="Inter Regular" pitchFamily="34" charset="0"/>
                <a:ea typeface="Inter Regular" pitchFamily="34" charset="-122"/>
                <a:cs typeface="Inter Regular" pitchFamily="34" charset="-120"/>
              </a:rPr>
              <a:t>Progress is not linear. We are proud of our momentum, but equally committed to learning from friction points to sharpen strategy, accountability, and local relevance.</a:t>
            </a:r>
            <a:endParaRPr lang="en-US" sz="1600" dirty="0"/>
          </a:p>
        </p:txBody>
      </p:sp>
      <p:pic>
        <p:nvPicPr>
          <p:cNvPr id="8" name="Image 4" descr=" "/>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2193524" y="6311900"/>
            <a:ext cx="10161270" cy="5156200"/>
          </a:xfrm>
          <a:prstGeom prst="rect">
            <a:avLst/>
          </a:prstGeom>
        </p:spPr>
      </p:pic>
      <p:sp>
        <p:nvSpPr>
          <p:cNvPr id="9" name="Text 2"/>
          <p:cNvSpPr/>
          <p:nvPr/>
        </p:nvSpPr>
        <p:spPr>
          <a:xfrm>
            <a:off x="2794349" y="7810500"/>
            <a:ext cx="2231246" cy="465667"/>
          </a:xfrm>
          <a:prstGeom prst="rect">
            <a:avLst/>
          </a:prstGeom>
          <a:noFill/>
          <a:ln/>
        </p:spPr>
        <p:txBody>
          <a:bodyPr wrap="square" lIns="0" tIns="0" rIns="0" bIns="0" rtlCol="0" anchor="t"/>
          <a:lstStyle/>
          <a:p>
            <a:pPr marL="0" indent="0" algn="l">
              <a:lnSpc>
                <a:spcPts val="3000"/>
              </a:lnSpc>
              <a:buNone/>
            </a:pPr>
            <a:r>
              <a:rPr lang="en-US" sz="2000" kern="0" spc="-40" dirty="0">
                <a:solidFill>
                  <a:srgbClr val="FFFFFF">
                    <a:alpha val="100000"/>
                  </a:srgbClr>
                </a:solidFill>
                <a:latin typeface="Inter Medium" pitchFamily="34" charset="0"/>
                <a:ea typeface="Inter Medium" pitchFamily="34" charset="-122"/>
                <a:cs typeface="Inter Medium" pitchFamily="34" charset="-120"/>
              </a:rPr>
              <a:t>What Worked Well</a:t>
            </a:r>
            <a:endParaRPr lang="en-US" sz="2000" dirty="0"/>
          </a:p>
        </p:txBody>
      </p:sp>
      <p:sp>
        <p:nvSpPr>
          <p:cNvPr id="10" name="Text 3"/>
          <p:cNvSpPr/>
          <p:nvPr/>
        </p:nvSpPr>
        <p:spPr>
          <a:xfrm>
            <a:off x="13603400" y="7810500"/>
            <a:ext cx="4454023" cy="465667"/>
          </a:xfrm>
          <a:prstGeom prst="rect">
            <a:avLst/>
          </a:prstGeom>
          <a:noFill/>
          <a:ln/>
        </p:spPr>
        <p:txBody>
          <a:bodyPr wrap="square" lIns="0" tIns="0" rIns="0" bIns="0" rtlCol="0" anchor="t"/>
          <a:lstStyle/>
          <a:p>
            <a:pPr marL="0" indent="0" algn="l">
              <a:lnSpc>
                <a:spcPts val="3000"/>
              </a:lnSpc>
              <a:buNone/>
            </a:pPr>
            <a:r>
              <a:rPr lang="en-US" sz="2000" kern="0" spc="-40" dirty="0">
                <a:solidFill>
                  <a:srgbClr val="B0B0B0">
                    <a:alpha val="100000"/>
                  </a:srgbClr>
                </a:solidFill>
                <a:latin typeface="Inter Medium" pitchFamily="34" charset="0"/>
                <a:ea typeface="Inter Medium" pitchFamily="34" charset="-122"/>
                <a:cs typeface="Inter Medium" pitchFamily="34" charset="-120"/>
              </a:rPr>
              <a:t>Challenges Faced &amp; Lessons Learned</a:t>
            </a:r>
            <a:endParaRPr lang="en-US" sz="2000" dirty="0"/>
          </a:p>
        </p:txBody>
      </p:sp>
      <p:sp>
        <p:nvSpPr>
          <p:cNvPr id="11" name="Shape 4"/>
          <p:cNvSpPr/>
          <p:nvPr/>
        </p:nvSpPr>
        <p:spPr>
          <a:xfrm>
            <a:off x="2794349" y="8445500"/>
            <a:ext cx="6312689" cy="304800"/>
          </a:xfrm>
          <a:prstGeom prst="rect">
            <a:avLst/>
          </a:prstGeom>
          <a:noFill/>
          <a:ln/>
        </p:spPr>
        <p:txBody>
          <a:bodyPr/>
          <a:lstStyle/>
          <a:p>
            <a:endParaRPr lang="en-ID"/>
          </a:p>
        </p:txBody>
      </p:sp>
      <p:pic>
        <p:nvPicPr>
          <p:cNvPr id="13" name="Image 6" descr=" "/>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892588" y="8581827"/>
            <a:ext cx="32151" cy="32147"/>
          </a:xfrm>
          <a:prstGeom prst="rect">
            <a:avLst/>
          </a:prstGeom>
        </p:spPr>
      </p:pic>
      <p:pic>
        <p:nvPicPr>
          <p:cNvPr id="14" name="Image 7" descr=" "/>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2856865" y="8546108"/>
            <a:ext cx="103597" cy="103584"/>
          </a:xfrm>
          <a:prstGeom prst="rect">
            <a:avLst/>
          </a:prstGeom>
        </p:spPr>
      </p:pic>
      <p:pic>
        <p:nvPicPr>
          <p:cNvPr id="15" name="Image 8" descr=" "/>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2821142" y="8510389"/>
            <a:ext cx="175065" cy="175040"/>
          </a:xfrm>
          <a:prstGeom prst="rect">
            <a:avLst/>
          </a:prstGeom>
        </p:spPr>
      </p:pic>
      <p:sp>
        <p:nvSpPr>
          <p:cNvPr id="16" name="Text 5"/>
          <p:cNvSpPr/>
          <p:nvPr/>
        </p:nvSpPr>
        <p:spPr>
          <a:xfrm>
            <a:off x="3124591" y="8445500"/>
            <a:ext cx="6050190" cy="372533"/>
          </a:xfrm>
          <a:prstGeom prst="rect">
            <a:avLst/>
          </a:prstGeom>
          <a:noFill/>
          <a:ln/>
        </p:spPr>
        <p:txBody>
          <a:bodyPr wrap="square" lIns="0" tIns="0" rIns="0" bIns="0" rtlCol="0" anchor="t"/>
          <a:lstStyle/>
          <a:p>
            <a:pPr marL="0" indent="0" algn="l">
              <a:lnSpc>
                <a:spcPts val="2400"/>
              </a:lnSpc>
              <a:buNone/>
            </a:pPr>
            <a:r>
              <a:rPr lang="en-US" sz="1600" kern="0" spc="-32" dirty="0">
                <a:solidFill>
                  <a:srgbClr val="FFFFFF">
                    <a:alpha val="100000"/>
                  </a:srgbClr>
                </a:solidFill>
                <a:latin typeface="Inter Regular" pitchFamily="34" charset="0"/>
                <a:ea typeface="Inter Regular" pitchFamily="34" charset="-122"/>
                <a:cs typeface="Inter Regular" pitchFamily="34" charset="-120"/>
              </a:rPr>
              <a:t>Local partnerships amplified community trust and delivery speed</a:t>
            </a:r>
            <a:endParaRPr lang="en-US" sz="1600" dirty="0"/>
          </a:p>
        </p:txBody>
      </p:sp>
      <p:sp>
        <p:nvSpPr>
          <p:cNvPr id="17" name="Shape 6"/>
          <p:cNvSpPr/>
          <p:nvPr/>
        </p:nvSpPr>
        <p:spPr>
          <a:xfrm>
            <a:off x="13603400" y="8445500"/>
            <a:ext cx="6579422" cy="304800"/>
          </a:xfrm>
          <a:prstGeom prst="rect">
            <a:avLst/>
          </a:prstGeom>
          <a:noFill/>
          <a:ln/>
        </p:spPr>
        <p:txBody>
          <a:bodyPr/>
          <a:lstStyle/>
          <a:p>
            <a:endParaRPr lang="en-ID"/>
          </a:p>
        </p:txBody>
      </p:sp>
      <p:pic>
        <p:nvPicPr>
          <p:cNvPr id="19" name="Image 10" descr=" "/>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13701639" y="8581827"/>
            <a:ext cx="32151" cy="32147"/>
          </a:xfrm>
          <a:prstGeom prst="rect">
            <a:avLst/>
          </a:prstGeom>
        </p:spPr>
      </p:pic>
      <p:pic>
        <p:nvPicPr>
          <p:cNvPr id="20" name="Image 11" descr=" "/>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13665916" y="8546108"/>
            <a:ext cx="103597" cy="103584"/>
          </a:xfrm>
          <a:prstGeom prst="rect">
            <a:avLst/>
          </a:prstGeom>
        </p:spPr>
      </p:pic>
      <p:pic>
        <p:nvPicPr>
          <p:cNvPr id="21" name="Image 12" descr=" "/>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13630193" y="8510389"/>
            <a:ext cx="175065" cy="175040"/>
          </a:xfrm>
          <a:prstGeom prst="rect">
            <a:avLst/>
          </a:prstGeom>
        </p:spPr>
      </p:pic>
      <p:sp>
        <p:nvSpPr>
          <p:cNvPr id="22" name="Text 7"/>
          <p:cNvSpPr/>
          <p:nvPr/>
        </p:nvSpPr>
        <p:spPr>
          <a:xfrm>
            <a:off x="13933641" y="8445500"/>
            <a:ext cx="6316923" cy="372533"/>
          </a:xfrm>
          <a:prstGeom prst="rect">
            <a:avLst/>
          </a:prstGeom>
          <a:noFill/>
          <a:ln/>
        </p:spPr>
        <p:txBody>
          <a:bodyPr wrap="square" lIns="0" tIns="0" rIns="0" bIns="0" rtlCol="0" anchor="t"/>
          <a:lstStyle/>
          <a:p>
            <a:pPr marL="0" indent="0" algn="l">
              <a:lnSpc>
                <a:spcPts val="2400"/>
              </a:lnSpc>
              <a:buNone/>
            </a:pPr>
            <a:r>
              <a:rPr lang="en-US" sz="1600" kern="0" spc="-32" dirty="0">
                <a:solidFill>
                  <a:srgbClr val="B0B0B0">
                    <a:alpha val="100000"/>
                  </a:srgbClr>
                </a:solidFill>
                <a:latin typeface="Inter Regular" pitchFamily="34" charset="0"/>
                <a:ea typeface="Inter Regular" pitchFamily="34" charset="-122"/>
                <a:cs typeface="Inter Regular" pitchFamily="34" charset="-120"/>
              </a:rPr>
              <a:t>Supplier delays showed the need for earlier onboarding.</a:t>
            </a:r>
            <a:endParaRPr lang="en-US" sz="1600" dirty="0"/>
          </a:p>
        </p:txBody>
      </p:sp>
      <p:sp>
        <p:nvSpPr>
          <p:cNvPr id="23" name="Shape 8"/>
          <p:cNvSpPr/>
          <p:nvPr/>
        </p:nvSpPr>
        <p:spPr>
          <a:xfrm>
            <a:off x="2794349" y="8928100"/>
            <a:ext cx="6477810" cy="304800"/>
          </a:xfrm>
          <a:prstGeom prst="rect">
            <a:avLst/>
          </a:prstGeom>
          <a:noFill/>
          <a:ln/>
        </p:spPr>
        <p:txBody>
          <a:bodyPr/>
          <a:lstStyle/>
          <a:p>
            <a:endParaRPr lang="en-ID"/>
          </a:p>
        </p:txBody>
      </p:sp>
      <p:pic>
        <p:nvPicPr>
          <p:cNvPr id="25" name="Image 14" descr=" "/>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892588" y="9064427"/>
            <a:ext cx="32151" cy="32147"/>
          </a:xfrm>
          <a:prstGeom prst="rect">
            <a:avLst/>
          </a:prstGeom>
        </p:spPr>
      </p:pic>
      <p:pic>
        <p:nvPicPr>
          <p:cNvPr id="26" name="Image 15" descr=" "/>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2856865" y="9028708"/>
            <a:ext cx="103597" cy="103584"/>
          </a:xfrm>
          <a:prstGeom prst="rect">
            <a:avLst/>
          </a:prstGeom>
        </p:spPr>
      </p:pic>
      <p:pic>
        <p:nvPicPr>
          <p:cNvPr id="27" name="Image 16" descr=" "/>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2821142" y="8992989"/>
            <a:ext cx="175065" cy="175040"/>
          </a:xfrm>
          <a:prstGeom prst="rect">
            <a:avLst/>
          </a:prstGeom>
        </p:spPr>
      </p:pic>
      <p:sp>
        <p:nvSpPr>
          <p:cNvPr id="28" name="Text 9"/>
          <p:cNvSpPr/>
          <p:nvPr/>
        </p:nvSpPr>
        <p:spPr>
          <a:xfrm>
            <a:off x="3124591" y="8928100"/>
            <a:ext cx="6215310" cy="372533"/>
          </a:xfrm>
          <a:prstGeom prst="rect">
            <a:avLst/>
          </a:prstGeom>
          <a:noFill/>
          <a:ln/>
        </p:spPr>
        <p:txBody>
          <a:bodyPr wrap="square" lIns="0" tIns="0" rIns="0" bIns="0" rtlCol="0" anchor="t"/>
          <a:lstStyle/>
          <a:p>
            <a:pPr marL="0" indent="0" algn="l">
              <a:lnSpc>
                <a:spcPts val="2400"/>
              </a:lnSpc>
              <a:buNone/>
            </a:pPr>
            <a:r>
              <a:rPr lang="en-US" sz="1600" kern="0" spc="-32" dirty="0">
                <a:solidFill>
                  <a:srgbClr val="FFFFFF">
                    <a:alpha val="100000"/>
                  </a:srgbClr>
                </a:solidFill>
                <a:latin typeface="Inter Regular" pitchFamily="34" charset="0"/>
                <a:ea typeface="Inter Regular" pitchFamily="34" charset="-122"/>
                <a:cs typeface="Inter Regular" pitchFamily="34" charset="-120"/>
              </a:rPr>
              <a:t>Digital dashboards improved transparency and executive reporting</a:t>
            </a:r>
            <a:endParaRPr lang="en-US" sz="1600" dirty="0"/>
          </a:p>
        </p:txBody>
      </p:sp>
      <p:sp>
        <p:nvSpPr>
          <p:cNvPr id="29" name="Shape 10"/>
          <p:cNvSpPr/>
          <p:nvPr/>
        </p:nvSpPr>
        <p:spPr>
          <a:xfrm>
            <a:off x="13603400" y="8877300"/>
            <a:ext cx="7519340" cy="609600"/>
          </a:xfrm>
          <a:prstGeom prst="rect">
            <a:avLst/>
          </a:prstGeom>
          <a:noFill/>
          <a:ln/>
        </p:spPr>
        <p:txBody>
          <a:bodyPr/>
          <a:lstStyle/>
          <a:p>
            <a:endParaRPr lang="en-ID"/>
          </a:p>
        </p:txBody>
      </p:sp>
      <p:pic>
        <p:nvPicPr>
          <p:cNvPr id="31" name="Image 18" descr=" "/>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13701639" y="8975527"/>
            <a:ext cx="32151" cy="32147"/>
          </a:xfrm>
          <a:prstGeom prst="rect">
            <a:avLst/>
          </a:prstGeom>
        </p:spPr>
      </p:pic>
      <p:pic>
        <p:nvPicPr>
          <p:cNvPr id="32" name="Image 19" descr=" "/>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13665916" y="8939808"/>
            <a:ext cx="103597" cy="103584"/>
          </a:xfrm>
          <a:prstGeom prst="rect">
            <a:avLst/>
          </a:prstGeom>
        </p:spPr>
      </p:pic>
      <p:pic>
        <p:nvPicPr>
          <p:cNvPr id="33" name="Image 20" descr=" "/>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13630193" y="8904089"/>
            <a:ext cx="175065" cy="175040"/>
          </a:xfrm>
          <a:prstGeom prst="rect">
            <a:avLst/>
          </a:prstGeom>
        </p:spPr>
      </p:pic>
      <p:sp>
        <p:nvSpPr>
          <p:cNvPr id="34" name="Text 11"/>
          <p:cNvSpPr/>
          <p:nvPr/>
        </p:nvSpPr>
        <p:spPr>
          <a:xfrm>
            <a:off x="13933641" y="8877300"/>
            <a:ext cx="7256840" cy="677333"/>
          </a:xfrm>
          <a:prstGeom prst="rect">
            <a:avLst/>
          </a:prstGeom>
          <a:noFill/>
          <a:ln/>
        </p:spPr>
        <p:txBody>
          <a:bodyPr wrap="square" lIns="0" tIns="0" rIns="0" bIns="0" rtlCol="0" anchor="t"/>
          <a:lstStyle/>
          <a:p>
            <a:pPr marL="0" indent="0" algn="l">
              <a:lnSpc>
                <a:spcPts val="2400"/>
              </a:lnSpc>
              <a:buNone/>
            </a:pPr>
            <a:r>
              <a:rPr lang="en-US" sz="1600" kern="0" spc="-32" dirty="0">
                <a:solidFill>
                  <a:srgbClr val="B0B0B0">
                    <a:alpha val="100000"/>
                  </a:srgbClr>
                </a:solidFill>
                <a:latin typeface="Inter Regular" pitchFamily="34" charset="0"/>
                <a:ea typeface="Inter Regular" pitchFamily="34" charset="-122"/>
                <a:cs typeface="Inter Regular" pitchFamily="34" charset="-120"/>
              </a:rPr>
              <a:t>DEI leadership progress slower than expected internal promotions need clearer pathways</a:t>
            </a:r>
            <a:endParaRPr lang="en-US" sz="1600" dirty="0"/>
          </a:p>
        </p:txBody>
      </p:sp>
      <p:sp>
        <p:nvSpPr>
          <p:cNvPr id="35" name="Shape 12"/>
          <p:cNvSpPr/>
          <p:nvPr/>
        </p:nvSpPr>
        <p:spPr>
          <a:xfrm>
            <a:off x="2794349" y="9410700"/>
            <a:ext cx="6503213" cy="304800"/>
          </a:xfrm>
          <a:prstGeom prst="rect">
            <a:avLst/>
          </a:prstGeom>
          <a:noFill/>
          <a:ln/>
        </p:spPr>
        <p:txBody>
          <a:bodyPr/>
          <a:lstStyle/>
          <a:p>
            <a:endParaRPr lang="en-ID"/>
          </a:p>
        </p:txBody>
      </p:sp>
      <p:pic>
        <p:nvPicPr>
          <p:cNvPr id="37" name="Image 22" descr=" "/>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892588" y="9547027"/>
            <a:ext cx="32151" cy="32147"/>
          </a:xfrm>
          <a:prstGeom prst="rect">
            <a:avLst/>
          </a:prstGeom>
        </p:spPr>
      </p:pic>
      <p:pic>
        <p:nvPicPr>
          <p:cNvPr id="38" name="Image 23" descr=" "/>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2856865" y="9511308"/>
            <a:ext cx="103597" cy="103584"/>
          </a:xfrm>
          <a:prstGeom prst="rect">
            <a:avLst/>
          </a:prstGeom>
        </p:spPr>
      </p:pic>
      <p:pic>
        <p:nvPicPr>
          <p:cNvPr id="39" name="Image 24" descr=" "/>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2821142" y="9475589"/>
            <a:ext cx="175065" cy="175040"/>
          </a:xfrm>
          <a:prstGeom prst="rect">
            <a:avLst/>
          </a:prstGeom>
        </p:spPr>
      </p:pic>
      <p:sp>
        <p:nvSpPr>
          <p:cNvPr id="40" name="Text 13"/>
          <p:cNvSpPr/>
          <p:nvPr/>
        </p:nvSpPr>
        <p:spPr>
          <a:xfrm>
            <a:off x="3124591" y="9410700"/>
            <a:ext cx="6240713" cy="372533"/>
          </a:xfrm>
          <a:prstGeom prst="rect">
            <a:avLst/>
          </a:prstGeom>
          <a:noFill/>
          <a:ln/>
        </p:spPr>
        <p:txBody>
          <a:bodyPr wrap="square" lIns="0" tIns="0" rIns="0" bIns="0" rtlCol="0" anchor="t"/>
          <a:lstStyle/>
          <a:p>
            <a:pPr marL="0" indent="0" algn="l">
              <a:lnSpc>
                <a:spcPts val="2400"/>
              </a:lnSpc>
              <a:buNone/>
            </a:pPr>
            <a:r>
              <a:rPr lang="en-US" sz="1600" kern="0" spc="-32" dirty="0">
                <a:solidFill>
                  <a:srgbClr val="FFFFFF">
                    <a:alpha val="100000"/>
                  </a:srgbClr>
                </a:solidFill>
                <a:latin typeface="Inter Regular" pitchFamily="34" charset="0"/>
                <a:ea typeface="Inter Regular" pitchFamily="34" charset="-122"/>
                <a:cs typeface="Inter Regular" pitchFamily="34" charset="-120"/>
              </a:rPr>
              <a:t>Employee-led programs drove record volunteer engagement (62%)</a:t>
            </a:r>
            <a:endParaRPr lang="en-US" sz="1600" dirty="0"/>
          </a:p>
        </p:txBody>
      </p:sp>
      <p:sp>
        <p:nvSpPr>
          <p:cNvPr id="41" name="Shape 14"/>
          <p:cNvSpPr/>
          <p:nvPr/>
        </p:nvSpPr>
        <p:spPr>
          <a:xfrm>
            <a:off x="13603400" y="9613900"/>
            <a:ext cx="6172972" cy="304800"/>
          </a:xfrm>
          <a:prstGeom prst="rect">
            <a:avLst/>
          </a:prstGeom>
          <a:noFill/>
          <a:ln/>
        </p:spPr>
        <p:txBody>
          <a:bodyPr/>
          <a:lstStyle/>
          <a:p>
            <a:endParaRPr lang="en-ID"/>
          </a:p>
        </p:txBody>
      </p:sp>
      <p:pic>
        <p:nvPicPr>
          <p:cNvPr id="43" name="Image 26" descr=" "/>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13701639" y="9750227"/>
            <a:ext cx="32151" cy="32147"/>
          </a:xfrm>
          <a:prstGeom prst="rect">
            <a:avLst/>
          </a:prstGeom>
        </p:spPr>
      </p:pic>
      <p:pic>
        <p:nvPicPr>
          <p:cNvPr id="44" name="Image 27" descr=" "/>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13665916" y="9714508"/>
            <a:ext cx="103597" cy="103584"/>
          </a:xfrm>
          <a:prstGeom prst="rect">
            <a:avLst/>
          </a:prstGeom>
        </p:spPr>
      </p:pic>
      <p:pic>
        <p:nvPicPr>
          <p:cNvPr id="45" name="Image 28" descr=" "/>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13630193" y="9678789"/>
            <a:ext cx="175065" cy="175040"/>
          </a:xfrm>
          <a:prstGeom prst="rect">
            <a:avLst/>
          </a:prstGeom>
        </p:spPr>
      </p:pic>
      <p:sp>
        <p:nvSpPr>
          <p:cNvPr id="46" name="Text 15"/>
          <p:cNvSpPr/>
          <p:nvPr/>
        </p:nvSpPr>
        <p:spPr>
          <a:xfrm>
            <a:off x="13933641" y="9613900"/>
            <a:ext cx="5910472" cy="372533"/>
          </a:xfrm>
          <a:prstGeom prst="rect">
            <a:avLst/>
          </a:prstGeom>
          <a:noFill/>
          <a:ln/>
        </p:spPr>
        <p:txBody>
          <a:bodyPr wrap="square" lIns="0" tIns="0" rIns="0" bIns="0" rtlCol="0" anchor="t"/>
          <a:lstStyle/>
          <a:p>
            <a:pPr marL="0" indent="0" algn="l">
              <a:lnSpc>
                <a:spcPts val="2400"/>
              </a:lnSpc>
              <a:buNone/>
            </a:pPr>
            <a:r>
              <a:rPr lang="en-US" sz="1600" kern="0" spc="-32" dirty="0">
                <a:solidFill>
                  <a:srgbClr val="B0B0B0">
                    <a:alpha val="100000"/>
                  </a:srgbClr>
                </a:solidFill>
                <a:latin typeface="Inter Regular" pitchFamily="34" charset="0"/>
                <a:ea typeface="Inter Regular" pitchFamily="34" charset="-122"/>
                <a:cs typeface="Inter Regular" pitchFamily="34" charset="-120"/>
              </a:rPr>
              <a:t>Underestimated tech onboarding time for CSR traceability tools</a:t>
            </a:r>
            <a:endParaRPr lang="en-US" sz="1600" dirty="0"/>
          </a:p>
        </p:txBody>
      </p:sp>
      <p:sp>
        <p:nvSpPr>
          <p:cNvPr id="47" name="Shape 16"/>
          <p:cNvSpPr/>
          <p:nvPr/>
        </p:nvSpPr>
        <p:spPr>
          <a:xfrm>
            <a:off x="2794349" y="9893300"/>
            <a:ext cx="7392324" cy="304800"/>
          </a:xfrm>
          <a:prstGeom prst="rect">
            <a:avLst/>
          </a:prstGeom>
          <a:noFill/>
          <a:ln/>
        </p:spPr>
        <p:txBody>
          <a:bodyPr/>
          <a:lstStyle/>
          <a:p>
            <a:endParaRPr lang="en-ID"/>
          </a:p>
        </p:txBody>
      </p:sp>
      <p:pic>
        <p:nvPicPr>
          <p:cNvPr id="49" name="Image 30" descr=" "/>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892588" y="10029627"/>
            <a:ext cx="32151" cy="32147"/>
          </a:xfrm>
          <a:prstGeom prst="rect">
            <a:avLst/>
          </a:prstGeom>
        </p:spPr>
      </p:pic>
      <p:pic>
        <p:nvPicPr>
          <p:cNvPr id="50" name="Image 31" descr=" "/>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2856865" y="9993908"/>
            <a:ext cx="103597" cy="103584"/>
          </a:xfrm>
          <a:prstGeom prst="rect">
            <a:avLst/>
          </a:prstGeom>
        </p:spPr>
      </p:pic>
      <p:pic>
        <p:nvPicPr>
          <p:cNvPr id="51" name="Image 32" descr=" "/>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2821142" y="9958189"/>
            <a:ext cx="175065" cy="175040"/>
          </a:xfrm>
          <a:prstGeom prst="rect">
            <a:avLst/>
          </a:prstGeom>
        </p:spPr>
      </p:pic>
      <p:sp>
        <p:nvSpPr>
          <p:cNvPr id="52" name="Text 17"/>
          <p:cNvSpPr/>
          <p:nvPr/>
        </p:nvSpPr>
        <p:spPr>
          <a:xfrm>
            <a:off x="3124591" y="9893300"/>
            <a:ext cx="7129824" cy="372533"/>
          </a:xfrm>
          <a:prstGeom prst="rect">
            <a:avLst/>
          </a:prstGeom>
          <a:noFill/>
          <a:ln/>
        </p:spPr>
        <p:txBody>
          <a:bodyPr wrap="square" lIns="0" tIns="0" rIns="0" bIns="0" rtlCol="0" anchor="t"/>
          <a:lstStyle/>
          <a:p>
            <a:pPr marL="0" indent="0" algn="l">
              <a:lnSpc>
                <a:spcPts val="2400"/>
              </a:lnSpc>
              <a:buNone/>
            </a:pPr>
            <a:r>
              <a:rPr lang="en-US" sz="1600" kern="0" spc="-32" dirty="0">
                <a:solidFill>
                  <a:srgbClr val="FFFFFF">
                    <a:alpha val="100000"/>
                  </a:srgbClr>
                </a:solidFill>
                <a:latin typeface="Inter Regular" pitchFamily="34" charset="0"/>
                <a:ea typeface="Inter Regular" pitchFamily="34" charset="-122"/>
                <a:cs typeface="Inter Regular" pitchFamily="34" charset="-120"/>
              </a:rPr>
              <a:t>Climate actions exceeded reduction goals through targeted facility upgrades</a:t>
            </a:r>
            <a:endParaRPr lang="en-US" sz="1600" dirty="0"/>
          </a:p>
        </p:txBody>
      </p:sp>
      <p:sp>
        <p:nvSpPr>
          <p:cNvPr id="53" name="Shape 18"/>
          <p:cNvSpPr/>
          <p:nvPr/>
        </p:nvSpPr>
        <p:spPr>
          <a:xfrm>
            <a:off x="13603400" y="10045700"/>
            <a:ext cx="7798775" cy="609600"/>
          </a:xfrm>
          <a:prstGeom prst="rect">
            <a:avLst/>
          </a:prstGeom>
          <a:noFill/>
          <a:ln/>
        </p:spPr>
        <p:txBody>
          <a:bodyPr/>
          <a:lstStyle/>
          <a:p>
            <a:endParaRPr lang="en-ID"/>
          </a:p>
        </p:txBody>
      </p:sp>
      <p:pic>
        <p:nvPicPr>
          <p:cNvPr id="55" name="Image 34" descr=" "/>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13701639" y="10143927"/>
            <a:ext cx="32151" cy="32147"/>
          </a:xfrm>
          <a:prstGeom prst="rect">
            <a:avLst/>
          </a:prstGeom>
        </p:spPr>
      </p:pic>
      <p:pic>
        <p:nvPicPr>
          <p:cNvPr id="56" name="Image 35" descr=" "/>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13665916" y="10108208"/>
            <a:ext cx="103597" cy="103584"/>
          </a:xfrm>
          <a:prstGeom prst="rect">
            <a:avLst/>
          </a:prstGeom>
        </p:spPr>
      </p:pic>
      <p:pic>
        <p:nvPicPr>
          <p:cNvPr id="57" name="Image 36" descr=" "/>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13630193" y="10072489"/>
            <a:ext cx="175065" cy="175040"/>
          </a:xfrm>
          <a:prstGeom prst="rect">
            <a:avLst/>
          </a:prstGeom>
        </p:spPr>
      </p:pic>
      <p:sp>
        <p:nvSpPr>
          <p:cNvPr id="58" name="Text 19"/>
          <p:cNvSpPr/>
          <p:nvPr/>
        </p:nvSpPr>
        <p:spPr>
          <a:xfrm>
            <a:off x="13933641" y="10045700"/>
            <a:ext cx="7536275" cy="677333"/>
          </a:xfrm>
          <a:prstGeom prst="rect">
            <a:avLst/>
          </a:prstGeom>
          <a:noFill/>
          <a:ln/>
        </p:spPr>
        <p:txBody>
          <a:bodyPr wrap="square" lIns="0" tIns="0" rIns="0" bIns="0" rtlCol="0" anchor="t"/>
          <a:lstStyle/>
          <a:p>
            <a:pPr marL="0" indent="0" algn="l">
              <a:lnSpc>
                <a:spcPts val="2400"/>
              </a:lnSpc>
              <a:buNone/>
            </a:pPr>
            <a:r>
              <a:rPr lang="en-US" sz="1600" kern="0" spc="-32" dirty="0">
                <a:solidFill>
                  <a:srgbClr val="B0B0B0">
                    <a:alpha val="100000"/>
                  </a:srgbClr>
                </a:solidFill>
                <a:latin typeface="Inter Regular" pitchFamily="34" charset="0"/>
                <a:ea typeface="Inter Regular" pitchFamily="34" charset="-122"/>
                <a:cs typeface="Inter Regular" pitchFamily="34" charset="-120"/>
              </a:rPr>
              <a:t>Rural program scale-up faced internet infrastructure barriers future design must account for digital equity</a:t>
            </a:r>
            <a:endParaRPr lang="en-US" sz="1600" dirty="0"/>
          </a:p>
        </p:txBody>
      </p:sp>
      <p:pic>
        <p:nvPicPr>
          <p:cNvPr id="59" name="Image 37" descr=" "/>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0" y="4000500"/>
            <a:ext cx="24387048" cy="25400"/>
          </a:xfrm>
          <a:prstGeom prst="rect">
            <a:avLst/>
          </a:prstGeom>
        </p:spPr>
      </p:pic>
      <p:sp>
        <p:nvSpPr>
          <p:cNvPr id="60" name="Shape 20"/>
          <p:cNvSpPr/>
          <p:nvPr/>
        </p:nvSpPr>
        <p:spPr>
          <a:xfrm>
            <a:off x="12130016" y="3949700"/>
            <a:ext cx="127016" cy="127000"/>
          </a:xfrm>
          <a:prstGeom prst="ellipse">
            <a:avLst/>
          </a:prstGeom>
          <a:solidFill>
            <a:srgbClr val="454545">
              <a:alpha val="100000"/>
            </a:srgbClr>
          </a:solidFill>
          <a:ln/>
        </p:spPr>
        <p:txBody>
          <a:bodyPr/>
          <a:lstStyle/>
          <a:p>
            <a:endParaRPr lang="en-ID"/>
          </a:p>
        </p:txBody>
      </p:sp>
      <p:sp>
        <p:nvSpPr>
          <p:cNvPr id="61" name="Shape 21"/>
          <p:cNvSpPr/>
          <p:nvPr/>
        </p:nvSpPr>
        <p:spPr>
          <a:xfrm>
            <a:off x="1460683" y="3949700"/>
            <a:ext cx="127016" cy="127000"/>
          </a:xfrm>
          <a:prstGeom prst="ellipse">
            <a:avLst/>
          </a:prstGeom>
          <a:solidFill>
            <a:srgbClr val="454545">
              <a:alpha val="100000"/>
            </a:srgbClr>
          </a:solidFill>
          <a:ln/>
        </p:spPr>
        <p:txBody>
          <a:bodyPr/>
          <a:lstStyle/>
          <a:p>
            <a:endParaRPr lang="en-ID"/>
          </a:p>
        </p:txBody>
      </p:sp>
      <p:sp>
        <p:nvSpPr>
          <p:cNvPr id="62" name="Shape 22"/>
          <p:cNvSpPr/>
          <p:nvPr/>
        </p:nvSpPr>
        <p:spPr>
          <a:xfrm>
            <a:off x="1460683" y="5880100"/>
            <a:ext cx="127016" cy="127000"/>
          </a:xfrm>
          <a:prstGeom prst="ellipse">
            <a:avLst/>
          </a:prstGeom>
          <a:solidFill>
            <a:srgbClr val="454545">
              <a:alpha val="100000"/>
            </a:srgbClr>
          </a:solidFill>
          <a:ln/>
        </p:spPr>
        <p:txBody>
          <a:bodyPr/>
          <a:lstStyle/>
          <a:p>
            <a:endParaRPr lang="en-ID"/>
          </a:p>
        </p:txBody>
      </p:sp>
      <p:sp>
        <p:nvSpPr>
          <p:cNvPr id="63" name="Shape 23"/>
          <p:cNvSpPr/>
          <p:nvPr/>
        </p:nvSpPr>
        <p:spPr>
          <a:xfrm>
            <a:off x="12130016" y="5880100"/>
            <a:ext cx="127016" cy="127000"/>
          </a:xfrm>
          <a:prstGeom prst="ellipse">
            <a:avLst/>
          </a:prstGeom>
          <a:solidFill>
            <a:srgbClr val="454545">
              <a:alpha val="100000"/>
            </a:srgbClr>
          </a:solidFill>
          <a:ln/>
        </p:spPr>
        <p:txBody>
          <a:bodyPr/>
          <a:lstStyle/>
          <a:p>
            <a:endParaRPr lang="en-ID"/>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bg>
      <p:bgPr>
        <a:solidFill>
          <a:srgbClr val="000000"/>
        </a:solidFill>
        <a:effectLst/>
      </p:bgPr>
    </p:bg>
    <p:spTree>
      <p:nvGrpSpPr>
        <p:cNvPr id="1" name=""/>
        <p:cNvGrpSpPr/>
        <p:nvPr/>
      </p:nvGrpSpPr>
      <p:grpSpPr>
        <a:xfrm>
          <a:off x="0" y="0"/>
          <a:ext cx="0" cy="0"/>
          <a:chOff x="0" y="0"/>
          <a:chExt cx="0" cy="0"/>
        </a:xfrm>
      </p:grpSpPr>
      <p:pic>
        <p:nvPicPr>
          <p:cNvPr id="2" name="Image 0" descr=" "/>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7569200"/>
            <a:ext cx="24387048" cy="25400"/>
          </a:xfrm>
          <a:prstGeom prst="rect">
            <a:avLst/>
          </a:prstGeom>
        </p:spPr>
      </p:pic>
      <p:pic>
        <p:nvPicPr>
          <p:cNvPr id="3" name="Image 1" descr=" "/>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6461257" y="6184900"/>
            <a:ext cx="2819752" cy="2819400"/>
          </a:xfrm>
          <a:prstGeom prst="rect">
            <a:avLst/>
          </a:prstGeom>
        </p:spPr>
      </p:pic>
      <p:pic>
        <p:nvPicPr>
          <p:cNvPr id="4" name="Image 2" descr=" "/>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644369" y="6908800"/>
            <a:ext cx="12702" cy="673100"/>
          </a:xfrm>
          <a:prstGeom prst="rect">
            <a:avLst/>
          </a:prstGeom>
        </p:spPr>
      </p:pic>
      <p:pic>
        <p:nvPicPr>
          <p:cNvPr id="5" name="Image 3" descr=" "/>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981948" y="4737100"/>
            <a:ext cx="12702" cy="673100"/>
          </a:xfrm>
          <a:prstGeom prst="rect">
            <a:avLst/>
          </a:prstGeom>
        </p:spPr>
      </p:pic>
      <p:pic>
        <p:nvPicPr>
          <p:cNvPr id="6" name="Image 4" descr=" "/>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5184748" y="4737100"/>
            <a:ext cx="12702" cy="673100"/>
          </a:xfrm>
          <a:prstGeom prst="rect">
            <a:avLst/>
          </a:prstGeom>
        </p:spPr>
      </p:pic>
      <p:pic>
        <p:nvPicPr>
          <p:cNvPr id="7" name="Image 5" descr=" "/>
          <p:cNvPicPr>
            <a:picLocks noChangeAspect="1"/>
          </p:cNvPicPr>
          <p:nvPr/>
        </p:nvPicPr>
        <p:blipFill>
          <a:blip r:embed="rId9">
            <a:extLst>
              <a:ext uri="{96DAC541-7B7A-43D3-8B79-37D633B846F1}">
                <asvg:svgBlip xmlns:asvg="http://schemas.microsoft.com/office/drawing/2016/SVG/main" r:embed="rId13"/>
              </a:ext>
            </a:extLst>
          </a:blip>
          <a:stretch>
            <a:fillRect/>
          </a:stretch>
        </p:blipFill>
        <p:spPr>
          <a:xfrm>
            <a:off x="9215002" y="4737100"/>
            <a:ext cx="12702" cy="673100"/>
          </a:xfrm>
          <a:prstGeom prst="rect">
            <a:avLst/>
          </a:prstGeom>
        </p:spPr>
      </p:pic>
      <p:pic>
        <p:nvPicPr>
          <p:cNvPr id="8" name="Image 6" descr=" "/>
          <p:cNvPicPr>
            <a:picLocks noChangeAspect="1"/>
          </p:cNvPicPr>
          <p:nvPr/>
        </p:nvPicPr>
        <p:blipFill>
          <a:blip r:embed="rId11">
            <a:extLst>
              <a:ext uri="{96DAC541-7B7A-43D3-8B79-37D633B846F1}">
                <asvg:svgBlip xmlns:asvg="http://schemas.microsoft.com/office/drawing/2016/SVG/main" r:embed="rId14"/>
              </a:ext>
            </a:extLst>
          </a:blip>
          <a:stretch>
            <a:fillRect/>
          </a:stretch>
        </p:blipFill>
        <p:spPr>
          <a:xfrm>
            <a:off x="20417802" y="4737100"/>
            <a:ext cx="12702" cy="673100"/>
          </a:xfrm>
          <a:prstGeom prst="rect">
            <a:avLst/>
          </a:prstGeom>
        </p:spPr>
      </p:pic>
      <p:pic>
        <p:nvPicPr>
          <p:cNvPr id="9" name="Image 7" descr=" "/>
          <p:cNvPicPr>
            <a:picLocks noChangeAspect="1"/>
          </p:cNvPicPr>
          <p:nvPr/>
        </p:nvPicPr>
        <p:blipFill>
          <a:blip r:embed="rId9">
            <a:extLst>
              <a:ext uri="{96DAC541-7B7A-43D3-8B79-37D633B846F1}">
                <asvg:svgBlip xmlns:asvg="http://schemas.microsoft.com/office/drawing/2016/SVG/main" r:embed="rId15"/>
              </a:ext>
            </a:extLst>
          </a:blip>
          <a:stretch>
            <a:fillRect/>
          </a:stretch>
        </p:blipFill>
        <p:spPr>
          <a:xfrm>
            <a:off x="9621453" y="9893300"/>
            <a:ext cx="12702" cy="673100"/>
          </a:xfrm>
          <a:prstGeom prst="rect">
            <a:avLst/>
          </a:prstGeom>
        </p:spPr>
      </p:pic>
      <p:pic>
        <p:nvPicPr>
          <p:cNvPr id="10" name="Image 8" descr=" "/>
          <p:cNvPicPr>
            <a:picLocks noChangeAspect="1"/>
          </p:cNvPicPr>
          <p:nvPr/>
        </p:nvPicPr>
        <p:blipFill>
          <a:blip r:embed="rId9">
            <a:extLst>
              <a:ext uri="{96DAC541-7B7A-43D3-8B79-37D633B846F1}">
                <asvg:svgBlip xmlns:asvg="http://schemas.microsoft.com/office/drawing/2016/SVG/main" r:embed="rId16"/>
              </a:ext>
            </a:extLst>
          </a:blip>
          <a:stretch>
            <a:fillRect/>
          </a:stretch>
        </p:blipFill>
        <p:spPr>
          <a:xfrm>
            <a:off x="14956119" y="9893300"/>
            <a:ext cx="12702" cy="673100"/>
          </a:xfrm>
          <a:prstGeom prst="rect">
            <a:avLst/>
          </a:prstGeom>
        </p:spPr>
      </p:pic>
      <p:pic>
        <p:nvPicPr>
          <p:cNvPr id="11" name="Image 9" descr=" "/>
          <p:cNvPicPr>
            <a:picLocks noChangeAspect="1"/>
          </p:cNvPicPr>
          <p:nvPr/>
        </p:nvPicPr>
        <p:blipFill>
          <a:blip r:embed="rId7">
            <a:extLst>
              <a:ext uri="{96DAC541-7B7A-43D3-8B79-37D633B846F1}">
                <asvg:svgBlip xmlns:asvg="http://schemas.microsoft.com/office/drawing/2016/SVG/main" r:embed="rId17"/>
              </a:ext>
            </a:extLst>
          </a:blip>
          <a:stretch>
            <a:fillRect/>
          </a:stretch>
        </p:blipFill>
        <p:spPr>
          <a:xfrm>
            <a:off x="17834468" y="6908800"/>
            <a:ext cx="12702" cy="673100"/>
          </a:xfrm>
          <a:prstGeom prst="rect">
            <a:avLst/>
          </a:prstGeom>
        </p:spPr>
      </p:pic>
      <p:pic>
        <p:nvPicPr>
          <p:cNvPr id="12" name="Image 10" descr=" "/>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12233068" y="7620000"/>
            <a:ext cx="12702" cy="673100"/>
          </a:xfrm>
          <a:prstGeom prst="rect">
            <a:avLst/>
          </a:prstGeom>
        </p:spPr>
      </p:pic>
      <p:pic>
        <p:nvPicPr>
          <p:cNvPr id="13" name="Image 11" descr=" "/>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4027842" y="6069304"/>
            <a:ext cx="2629229" cy="876300"/>
          </a:xfrm>
          <a:prstGeom prst="rect">
            <a:avLst/>
          </a:prstGeom>
        </p:spPr>
      </p:pic>
      <p:pic>
        <p:nvPicPr>
          <p:cNvPr id="14" name="Image 12" descr=" "/>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15217941" y="6069304"/>
            <a:ext cx="2629229" cy="876300"/>
          </a:xfrm>
          <a:prstGeom prst="rect">
            <a:avLst/>
          </a:prstGeom>
        </p:spPr>
      </p:pic>
      <p:pic>
        <p:nvPicPr>
          <p:cNvPr id="15" name="Image 13" descr=" "/>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9616541" y="8256296"/>
            <a:ext cx="2629229" cy="876300"/>
          </a:xfrm>
          <a:prstGeom prst="rect">
            <a:avLst/>
          </a:prstGeom>
        </p:spPr>
      </p:pic>
      <p:pic>
        <p:nvPicPr>
          <p:cNvPr id="16" name="Image 14" descr=" "/>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6649926" y="6069304"/>
            <a:ext cx="2629229" cy="876300"/>
          </a:xfrm>
          <a:prstGeom prst="rect">
            <a:avLst/>
          </a:prstGeom>
        </p:spPr>
      </p:pic>
      <p:pic>
        <p:nvPicPr>
          <p:cNvPr id="17" name="Image 15" descr=" "/>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17840025" y="6069304"/>
            <a:ext cx="2629229" cy="876300"/>
          </a:xfrm>
          <a:prstGeom prst="rect">
            <a:avLst/>
          </a:prstGeom>
        </p:spPr>
      </p:pic>
      <p:pic>
        <p:nvPicPr>
          <p:cNvPr id="18" name="Image 16" descr=" "/>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12238625" y="8256296"/>
            <a:ext cx="2629229" cy="876300"/>
          </a:xfrm>
          <a:prstGeom prst="rect">
            <a:avLst/>
          </a:prstGeom>
        </p:spPr>
      </p:pic>
      <p:pic>
        <p:nvPicPr>
          <p:cNvPr id="19" name="Image 17" descr=" "/>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5825117" y="6591300"/>
            <a:ext cx="1638505" cy="635000"/>
          </a:xfrm>
          <a:prstGeom prst="rect">
            <a:avLst/>
          </a:prstGeom>
        </p:spPr>
      </p:pic>
      <p:pic>
        <p:nvPicPr>
          <p:cNvPr id="20" name="Image 18" descr=" "/>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17015215" y="6591300"/>
            <a:ext cx="1638505" cy="635000"/>
          </a:xfrm>
          <a:prstGeom prst="rect">
            <a:avLst/>
          </a:prstGeom>
        </p:spPr>
      </p:pic>
      <p:pic>
        <p:nvPicPr>
          <p:cNvPr id="21" name="Image 19" descr=" "/>
          <p:cNvPicPr>
            <a:picLocks noChangeAspect="1"/>
          </p:cNvPicPr>
          <p:nvPr/>
        </p:nvPicPr>
        <p:blipFill>
          <a:blip r:embed="rId32">
            <a:extLst>
              <a:ext uri="{96DAC541-7B7A-43D3-8B79-37D633B846F1}">
                <asvg:svgBlip xmlns:asvg="http://schemas.microsoft.com/office/drawing/2016/SVG/main" r:embed="rId36"/>
              </a:ext>
            </a:extLst>
          </a:blip>
          <a:stretch>
            <a:fillRect/>
          </a:stretch>
        </p:blipFill>
        <p:spPr>
          <a:xfrm>
            <a:off x="11413815" y="7937500"/>
            <a:ext cx="1638505" cy="635000"/>
          </a:xfrm>
          <a:prstGeom prst="rect">
            <a:avLst/>
          </a:prstGeom>
        </p:spPr>
      </p:pic>
      <p:pic>
        <p:nvPicPr>
          <p:cNvPr id="22" name="Image 20" descr=" "/>
          <p:cNvPicPr>
            <a:picLocks noChangeAspect="1"/>
          </p:cNvPicPr>
          <p:nvPr/>
        </p:nvPicPr>
        <p:blipFill>
          <a:blip r:embed="rId37">
            <a:extLst>
              <a:ext uri="{96DAC541-7B7A-43D3-8B79-37D633B846F1}">
                <asvg:svgBlip xmlns:asvg="http://schemas.microsoft.com/office/drawing/2016/SVG/main" r:embed="rId38"/>
              </a:ext>
            </a:extLst>
          </a:blip>
          <a:stretch>
            <a:fillRect/>
          </a:stretch>
        </p:blipFill>
        <p:spPr>
          <a:xfrm>
            <a:off x="1524191" y="4165600"/>
            <a:ext cx="4915514" cy="635000"/>
          </a:xfrm>
          <a:prstGeom prst="rect">
            <a:avLst/>
          </a:prstGeom>
        </p:spPr>
      </p:pic>
      <p:pic>
        <p:nvPicPr>
          <p:cNvPr id="23" name="Image 21" descr=" "/>
          <p:cNvPicPr>
            <a:picLocks noChangeAspect="1"/>
          </p:cNvPicPr>
          <p:nvPr/>
        </p:nvPicPr>
        <p:blipFill>
          <a:blip r:embed="rId39">
            <a:extLst>
              <a:ext uri="{96DAC541-7B7A-43D3-8B79-37D633B846F1}">
                <asvg:svgBlip xmlns:asvg="http://schemas.microsoft.com/office/drawing/2016/SVG/main" r:embed="rId40"/>
              </a:ext>
            </a:extLst>
          </a:blip>
          <a:stretch>
            <a:fillRect/>
          </a:stretch>
        </p:blipFill>
        <p:spPr>
          <a:xfrm>
            <a:off x="12714289" y="4165600"/>
            <a:ext cx="4915514" cy="635000"/>
          </a:xfrm>
          <a:prstGeom prst="rect">
            <a:avLst/>
          </a:prstGeom>
        </p:spPr>
      </p:pic>
      <p:pic>
        <p:nvPicPr>
          <p:cNvPr id="24" name="Image 22" descr=" "/>
          <p:cNvPicPr>
            <a:picLocks noChangeAspect="1"/>
          </p:cNvPicPr>
          <p:nvPr/>
        </p:nvPicPr>
        <p:blipFill>
          <a:blip r:embed="rId39">
            <a:extLst>
              <a:ext uri="{96DAC541-7B7A-43D3-8B79-37D633B846F1}">
                <asvg:svgBlip xmlns:asvg="http://schemas.microsoft.com/office/drawing/2016/SVG/main" r:embed="rId41"/>
              </a:ext>
            </a:extLst>
          </a:blip>
          <a:stretch>
            <a:fillRect/>
          </a:stretch>
        </p:blipFill>
        <p:spPr>
          <a:xfrm>
            <a:off x="17960045" y="4165600"/>
            <a:ext cx="4915514" cy="635000"/>
          </a:xfrm>
          <a:prstGeom prst="rect">
            <a:avLst/>
          </a:prstGeom>
        </p:spPr>
      </p:pic>
      <p:pic>
        <p:nvPicPr>
          <p:cNvPr id="25" name="Image 23" descr=" "/>
          <p:cNvPicPr>
            <a:picLocks noChangeAspect="1"/>
          </p:cNvPicPr>
          <p:nvPr/>
        </p:nvPicPr>
        <p:blipFill>
          <a:blip r:embed="rId39">
            <a:extLst>
              <a:ext uri="{96DAC541-7B7A-43D3-8B79-37D633B846F1}">
                <asvg:svgBlip xmlns:asvg="http://schemas.microsoft.com/office/drawing/2016/SVG/main" r:embed="rId42"/>
              </a:ext>
            </a:extLst>
          </a:blip>
          <a:stretch>
            <a:fillRect/>
          </a:stretch>
        </p:blipFill>
        <p:spPr>
          <a:xfrm>
            <a:off x="12714289" y="5359400"/>
            <a:ext cx="4915514" cy="635000"/>
          </a:xfrm>
          <a:prstGeom prst="rect">
            <a:avLst/>
          </a:prstGeom>
        </p:spPr>
      </p:pic>
      <p:pic>
        <p:nvPicPr>
          <p:cNvPr id="26" name="Image 24" descr=" "/>
          <p:cNvPicPr>
            <a:picLocks noChangeAspect="1"/>
          </p:cNvPicPr>
          <p:nvPr/>
        </p:nvPicPr>
        <p:blipFill>
          <a:blip r:embed="rId39">
            <a:extLst>
              <a:ext uri="{96DAC541-7B7A-43D3-8B79-37D633B846F1}">
                <asvg:svgBlip xmlns:asvg="http://schemas.microsoft.com/office/drawing/2016/SVG/main" r:embed="rId43"/>
              </a:ext>
            </a:extLst>
          </a:blip>
          <a:stretch>
            <a:fillRect/>
          </a:stretch>
        </p:blipFill>
        <p:spPr>
          <a:xfrm>
            <a:off x="17960045" y="5359400"/>
            <a:ext cx="4915514" cy="635000"/>
          </a:xfrm>
          <a:prstGeom prst="rect">
            <a:avLst/>
          </a:prstGeom>
        </p:spPr>
      </p:pic>
      <p:pic>
        <p:nvPicPr>
          <p:cNvPr id="27" name="Image 25" descr=" "/>
          <p:cNvPicPr>
            <a:picLocks noChangeAspect="1"/>
          </p:cNvPicPr>
          <p:nvPr/>
        </p:nvPicPr>
        <p:blipFill>
          <a:blip r:embed="rId37">
            <a:extLst>
              <a:ext uri="{96DAC541-7B7A-43D3-8B79-37D633B846F1}">
                <asvg:svgBlip xmlns:asvg="http://schemas.microsoft.com/office/drawing/2016/SVG/main" r:embed="rId44"/>
              </a:ext>
            </a:extLst>
          </a:blip>
          <a:stretch>
            <a:fillRect/>
          </a:stretch>
        </p:blipFill>
        <p:spPr>
          <a:xfrm>
            <a:off x="7112889" y="9258300"/>
            <a:ext cx="4915514" cy="635000"/>
          </a:xfrm>
          <a:prstGeom prst="rect">
            <a:avLst/>
          </a:prstGeom>
        </p:spPr>
      </p:pic>
      <p:pic>
        <p:nvPicPr>
          <p:cNvPr id="28" name="Image 26" descr=" "/>
          <p:cNvPicPr>
            <a:picLocks noChangeAspect="1"/>
          </p:cNvPicPr>
          <p:nvPr/>
        </p:nvPicPr>
        <p:blipFill>
          <a:blip r:embed="rId37">
            <a:extLst>
              <a:ext uri="{96DAC541-7B7A-43D3-8B79-37D633B846F1}">
                <asvg:svgBlip xmlns:asvg="http://schemas.microsoft.com/office/drawing/2016/SVG/main" r:embed="rId45"/>
              </a:ext>
            </a:extLst>
          </a:blip>
          <a:stretch>
            <a:fillRect/>
          </a:stretch>
        </p:blipFill>
        <p:spPr>
          <a:xfrm>
            <a:off x="6757245" y="4165600"/>
            <a:ext cx="4915514" cy="635000"/>
          </a:xfrm>
          <a:prstGeom prst="rect">
            <a:avLst/>
          </a:prstGeom>
        </p:spPr>
      </p:pic>
      <p:pic>
        <p:nvPicPr>
          <p:cNvPr id="29" name="Image 27" descr=" "/>
          <p:cNvPicPr>
            <a:picLocks noChangeAspect="1"/>
          </p:cNvPicPr>
          <p:nvPr/>
        </p:nvPicPr>
        <p:blipFill>
          <a:blip r:embed="rId37">
            <a:extLst>
              <a:ext uri="{96DAC541-7B7A-43D3-8B79-37D633B846F1}">
                <asvg:svgBlip xmlns:asvg="http://schemas.microsoft.com/office/drawing/2016/SVG/main" r:embed="rId46"/>
              </a:ext>
            </a:extLst>
          </a:blip>
          <a:stretch>
            <a:fillRect/>
          </a:stretch>
        </p:blipFill>
        <p:spPr>
          <a:xfrm>
            <a:off x="12345943" y="9258300"/>
            <a:ext cx="4915514" cy="635000"/>
          </a:xfrm>
          <a:prstGeom prst="rect">
            <a:avLst/>
          </a:prstGeom>
        </p:spPr>
      </p:pic>
      <p:pic>
        <p:nvPicPr>
          <p:cNvPr id="30" name="Image 28" descr=" "/>
          <p:cNvPicPr>
            <a:picLocks noChangeAspect="1"/>
          </p:cNvPicPr>
          <p:nvPr/>
        </p:nvPicPr>
        <p:blipFill>
          <a:blip r:embed="rId37">
            <a:extLst>
              <a:ext uri="{96DAC541-7B7A-43D3-8B79-37D633B846F1}">
                <asvg:svgBlip xmlns:asvg="http://schemas.microsoft.com/office/drawing/2016/SVG/main" r:embed="rId47"/>
              </a:ext>
            </a:extLst>
          </a:blip>
          <a:stretch>
            <a:fillRect/>
          </a:stretch>
        </p:blipFill>
        <p:spPr>
          <a:xfrm>
            <a:off x="1524191" y="5359400"/>
            <a:ext cx="4915514" cy="635000"/>
          </a:xfrm>
          <a:prstGeom prst="rect">
            <a:avLst/>
          </a:prstGeom>
        </p:spPr>
      </p:pic>
      <p:pic>
        <p:nvPicPr>
          <p:cNvPr id="31" name="Image 29" descr=" "/>
          <p:cNvPicPr>
            <a:picLocks noChangeAspect="1"/>
          </p:cNvPicPr>
          <p:nvPr/>
        </p:nvPicPr>
        <p:blipFill>
          <a:blip r:embed="rId37">
            <a:extLst>
              <a:ext uri="{96DAC541-7B7A-43D3-8B79-37D633B846F1}">
                <asvg:svgBlip xmlns:asvg="http://schemas.microsoft.com/office/drawing/2016/SVG/main" r:embed="rId48"/>
              </a:ext>
            </a:extLst>
          </a:blip>
          <a:stretch>
            <a:fillRect/>
          </a:stretch>
        </p:blipFill>
        <p:spPr>
          <a:xfrm>
            <a:off x="7112889" y="10452100"/>
            <a:ext cx="4915514" cy="635000"/>
          </a:xfrm>
          <a:prstGeom prst="rect">
            <a:avLst/>
          </a:prstGeom>
        </p:spPr>
      </p:pic>
      <p:pic>
        <p:nvPicPr>
          <p:cNvPr id="32" name="Image 30" descr=" "/>
          <p:cNvPicPr>
            <a:picLocks noChangeAspect="1"/>
          </p:cNvPicPr>
          <p:nvPr/>
        </p:nvPicPr>
        <p:blipFill>
          <a:blip r:embed="rId37">
            <a:extLst>
              <a:ext uri="{96DAC541-7B7A-43D3-8B79-37D633B846F1}">
                <asvg:svgBlip xmlns:asvg="http://schemas.microsoft.com/office/drawing/2016/SVG/main" r:embed="rId49"/>
              </a:ext>
            </a:extLst>
          </a:blip>
          <a:stretch>
            <a:fillRect/>
          </a:stretch>
        </p:blipFill>
        <p:spPr>
          <a:xfrm>
            <a:off x="6757245" y="5359400"/>
            <a:ext cx="4915514" cy="635000"/>
          </a:xfrm>
          <a:prstGeom prst="rect">
            <a:avLst/>
          </a:prstGeom>
        </p:spPr>
      </p:pic>
      <p:pic>
        <p:nvPicPr>
          <p:cNvPr id="33" name="Image 31" descr=" "/>
          <p:cNvPicPr>
            <a:picLocks noChangeAspect="1"/>
          </p:cNvPicPr>
          <p:nvPr/>
        </p:nvPicPr>
        <p:blipFill>
          <a:blip r:embed="rId37">
            <a:extLst>
              <a:ext uri="{96DAC541-7B7A-43D3-8B79-37D633B846F1}">
                <asvg:svgBlip xmlns:asvg="http://schemas.microsoft.com/office/drawing/2016/SVG/main" r:embed="rId50"/>
              </a:ext>
            </a:extLst>
          </a:blip>
          <a:stretch>
            <a:fillRect/>
          </a:stretch>
        </p:blipFill>
        <p:spPr>
          <a:xfrm>
            <a:off x="12345943" y="10452100"/>
            <a:ext cx="4915514" cy="635000"/>
          </a:xfrm>
          <a:prstGeom prst="rect">
            <a:avLst/>
          </a:prstGeom>
        </p:spPr>
      </p:pic>
      <p:sp>
        <p:nvSpPr>
          <p:cNvPr id="34" name="Text 0"/>
          <p:cNvSpPr/>
          <p:nvPr/>
        </p:nvSpPr>
        <p:spPr>
          <a:xfrm>
            <a:off x="1524191" y="1524000"/>
            <a:ext cx="8103613" cy="1778000"/>
          </a:xfrm>
          <a:prstGeom prst="rect">
            <a:avLst/>
          </a:prstGeom>
          <a:noFill/>
          <a:ln/>
        </p:spPr>
        <p:txBody>
          <a:bodyPr wrap="square" lIns="0" tIns="0" rIns="0" bIns="0" rtlCol="0" anchor="t"/>
          <a:lstStyle/>
          <a:p>
            <a:pPr marL="0" indent="0" algn="l">
              <a:lnSpc>
                <a:spcPts val="6000"/>
              </a:lnSpc>
              <a:buNone/>
            </a:pPr>
            <a:r>
              <a:rPr lang="en-US" sz="6000" kern="0" spc="-240" dirty="0">
                <a:solidFill>
                  <a:srgbClr val="FFFFFF">
                    <a:alpha val="100000"/>
                  </a:srgbClr>
                </a:solidFill>
                <a:latin typeface="Inter Regular" pitchFamily="34" charset="0"/>
                <a:ea typeface="Inter Regular" pitchFamily="34" charset="-122"/>
                <a:cs typeface="Inter Regular" pitchFamily="34" charset="-120"/>
              </a:rPr>
              <a:t>Our Path Forward: CSR Roadmap (2025–2027)</a:t>
            </a:r>
            <a:endParaRPr lang="en-US" sz="6000" dirty="0"/>
          </a:p>
        </p:txBody>
      </p:sp>
      <p:sp>
        <p:nvSpPr>
          <p:cNvPr id="35" name="Text 1"/>
          <p:cNvSpPr/>
          <p:nvPr/>
        </p:nvSpPr>
        <p:spPr>
          <a:xfrm>
            <a:off x="15013276" y="1828800"/>
            <a:ext cx="7917323" cy="982133"/>
          </a:xfrm>
          <a:prstGeom prst="rect">
            <a:avLst/>
          </a:prstGeom>
          <a:noFill/>
          <a:ln/>
        </p:spPr>
        <p:txBody>
          <a:bodyPr wrap="square" lIns="0" tIns="0" rIns="0" bIns="0" rtlCol="0" anchor="t"/>
          <a:lstStyle/>
          <a:p>
            <a:pPr marL="0" indent="0" algn="l">
              <a:lnSpc>
                <a:spcPts val="2400"/>
              </a:lnSpc>
              <a:buNone/>
            </a:pPr>
            <a:r>
              <a:rPr lang="en-US" sz="1600" kern="0" spc="-32" dirty="0">
                <a:solidFill>
                  <a:srgbClr val="B0B0B0">
                    <a:alpha val="100000"/>
                  </a:srgbClr>
                </a:solidFill>
                <a:latin typeface="Inter Regular" pitchFamily="34" charset="0"/>
                <a:ea typeface="Inter Regular" pitchFamily="34" charset="-122"/>
                <a:cs typeface="Inter Regular" pitchFamily="34" charset="-120"/>
              </a:rPr>
              <a:t>These improvement areas are based on the underperforming KPIs identified. Assigning ownership ensures each opportunity turns into measurable impact in the next cycle.</a:t>
            </a:r>
            <a:endParaRPr lang="en-US" sz="1600" dirty="0"/>
          </a:p>
        </p:txBody>
      </p:sp>
      <p:sp>
        <p:nvSpPr>
          <p:cNvPr id="36" name="Text 2"/>
          <p:cNvSpPr/>
          <p:nvPr/>
        </p:nvSpPr>
        <p:spPr>
          <a:xfrm>
            <a:off x="6320479" y="6718300"/>
            <a:ext cx="732458" cy="465667"/>
          </a:xfrm>
          <a:prstGeom prst="rect">
            <a:avLst/>
          </a:prstGeom>
          <a:noFill/>
          <a:ln/>
        </p:spPr>
        <p:txBody>
          <a:bodyPr wrap="square" lIns="0" tIns="0" rIns="0" bIns="0" rtlCol="0" anchor="t"/>
          <a:lstStyle/>
          <a:p>
            <a:pPr marL="0" indent="0" algn="l">
              <a:lnSpc>
                <a:spcPts val="3000"/>
              </a:lnSpc>
              <a:buNone/>
            </a:pPr>
            <a:r>
              <a:rPr lang="en-US" sz="2000" kern="0" spc="-40" dirty="0">
                <a:solidFill>
                  <a:srgbClr val="FFFFFF">
                    <a:alpha val="100000"/>
                  </a:srgbClr>
                </a:solidFill>
                <a:latin typeface="Inter Bold" pitchFamily="34" charset="0"/>
                <a:ea typeface="Inter Bold" pitchFamily="34" charset="-122"/>
                <a:cs typeface="Inter Bold" pitchFamily="34" charset="-120"/>
              </a:rPr>
              <a:t>2025</a:t>
            </a:r>
            <a:endParaRPr lang="en-US" sz="2000" dirty="0"/>
          </a:p>
        </p:txBody>
      </p:sp>
      <p:sp>
        <p:nvSpPr>
          <p:cNvPr id="37" name="Text 3"/>
          <p:cNvSpPr/>
          <p:nvPr/>
        </p:nvSpPr>
        <p:spPr>
          <a:xfrm>
            <a:off x="17510577" y="6718300"/>
            <a:ext cx="719757" cy="465667"/>
          </a:xfrm>
          <a:prstGeom prst="rect">
            <a:avLst/>
          </a:prstGeom>
          <a:noFill/>
          <a:ln/>
        </p:spPr>
        <p:txBody>
          <a:bodyPr wrap="square" lIns="0" tIns="0" rIns="0" bIns="0" rtlCol="0" anchor="t"/>
          <a:lstStyle/>
          <a:p>
            <a:pPr marL="0" indent="0" algn="l">
              <a:lnSpc>
                <a:spcPts val="3000"/>
              </a:lnSpc>
              <a:buNone/>
            </a:pPr>
            <a:r>
              <a:rPr lang="en-US" sz="2000" kern="0" spc="-40" dirty="0">
                <a:solidFill>
                  <a:srgbClr val="FFFFFF">
                    <a:alpha val="100000"/>
                  </a:srgbClr>
                </a:solidFill>
                <a:latin typeface="Inter Bold" pitchFamily="34" charset="0"/>
                <a:ea typeface="Inter Bold" pitchFamily="34" charset="-122"/>
                <a:cs typeface="Inter Bold" pitchFamily="34" charset="-120"/>
              </a:rPr>
              <a:t>2027</a:t>
            </a:r>
            <a:endParaRPr lang="en-US" sz="2000" dirty="0"/>
          </a:p>
        </p:txBody>
      </p:sp>
      <p:sp>
        <p:nvSpPr>
          <p:cNvPr id="38" name="Text 4"/>
          <p:cNvSpPr/>
          <p:nvPr/>
        </p:nvSpPr>
        <p:spPr>
          <a:xfrm>
            <a:off x="11909177" y="8064500"/>
            <a:ext cx="732458" cy="465667"/>
          </a:xfrm>
          <a:prstGeom prst="rect">
            <a:avLst/>
          </a:prstGeom>
          <a:noFill/>
          <a:ln/>
        </p:spPr>
        <p:txBody>
          <a:bodyPr wrap="square" lIns="0" tIns="0" rIns="0" bIns="0" rtlCol="0" anchor="t"/>
          <a:lstStyle/>
          <a:p>
            <a:pPr marL="0" indent="0" algn="l">
              <a:lnSpc>
                <a:spcPts val="3000"/>
              </a:lnSpc>
              <a:buNone/>
            </a:pPr>
            <a:r>
              <a:rPr lang="en-US" sz="2000" kern="0" spc="-40" dirty="0">
                <a:solidFill>
                  <a:srgbClr val="FFFFFF">
                    <a:alpha val="100000"/>
                  </a:srgbClr>
                </a:solidFill>
                <a:latin typeface="Inter Bold" pitchFamily="34" charset="0"/>
                <a:ea typeface="Inter Bold" pitchFamily="34" charset="-122"/>
                <a:cs typeface="Inter Bold" pitchFamily="34" charset="-120"/>
              </a:rPr>
              <a:t>2026</a:t>
            </a:r>
            <a:endParaRPr lang="en-US" sz="2000" dirty="0"/>
          </a:p>
        </p:txBody>
      </p:sp>
      <p:sp>
        <p:nvSpPr>
          <p:cNvPr id="39" name="Text 5"/>
          <p:cNvSpPr/>
          <p:nvPr/>
        </p:nvSpPr>
        <p:spPr>
          <a:xfrm>
            <a:off x="1778222" y="4330700"/>
            <a:ext cx="4475193" cy="372533"/>
          </a:xfrm>
          <a:prstGeom prst="rect">
            <a:avLst/>
          </a:prstGeom>
          <a:noFill/>
          <a:ln/>
        </p:spPr>
        <p:txBody>
          <a:bodyPr wrap="square" lIns="0" tIns="0" rIns="0" bIns="0" rtlCol="0" anchor="t"/>
          <a:lstStyle/>
          <a:p>
            <a:pPr marL="0" indent="0" algn="l">
              <a:lnSpc>
                <a:spcPts val="2400"/>
              </a:lnSpc>
              <a:buNone/>
            </a:pPr>
            <a:r>
              <a:rPr lang="en-US" sz="1600" kern="0" spc="-32" dirty="0">
                <a:solidFill>
                  <a:srgbClr val="B0B0B0">
                    <a:alpha val="100000"/>
                  </a:srgbClr>
                </a:solidFill>
                <a:latin typeface="Inter Regular" pitchFamily="34" charset="0"/>
                <a:ea typeface="Inter Regular" pitchFamily="34" charset="-122"/>
                <a:cs typeface="Inter Regular" pitchFamily="34" charset="-120"/>
              </a:rPr>
              <a:t>Launch traceability system for top 50 suppliers</a:t>
            </a:r>
            <a:endParaRPr lang="en-US" sz="1600" dirty="0"/>
          </a:p>
        </p:txBody>
      </p:sp>
      <p:sp>
        <p:nvSpPr>
          <p:cNvPr id="40" name="Text 6"/>
          <p:cNvSpPr/>
          <p:nvPr/>
        </p:nvSpPr>
        <p:spPr>
          <a:xfrm>
            <a:off x="12968321" y="4330700"/>
            <a:ext cx="4475193" cy="372533"/>
          </a:xfrm>
          <a:prstGeom prst="rect">
            <a:avLst/>
          </a:prstGeom>
          <a:noFill/>
          <a:ln/>
        </p:spPr>
        <p:txBody>
          <a:bodyPr wrap="square" lIns="0" tIns="0" rIns="0" bIns="0" rtlCol="0" anchor="t"/>
          <a:lstStyle/>
          <a:p>
            <a:pPr marL="0" indent="0" algn="l">
              <a:lnSpc>
                <a:spcPts val="2400"/>
              </a:lnSpc>
              <a:buNone/>
            </a:pPr>
            <a:r>
              <a:rPr lang="en-US" sz="1600" kern="0" spc="-32" dirty="0">
                <a:solidFill>
                  <a:srgbClr val="FFFFFF">
                    <a:alpha val="100000"/>
                  </a:srgbClr>
                </a:solidFill>
                <a:latin typeface="Inter Regular" pitchFamily="34" charset="0"/>
                <a:ea typeface="Inter Regular" pitchFamily="34" charset="-122"/>
                <a:cs typeface="Inter Regular" pitchFamily="34" charset="-120"/>
              </a:rPr>
              <a:t>Achieve 75% Tier 1 supplier ESG certification</a:t>
            </a:r>
            <a:endParaRPr lang="en-US" sz="1600" dirty="0"/>
          </a:p>
        </p:txBody>
      </p:sp>
      <p:sp>
        <p:nvSpPr>
          <p:cNvPr id="41" name="Text 7"/>
          <p:cNvSpPr/>
          <p:nvPr/>
        </p:nvSpPr>
        <p:spPr>
          <a:xfrm>
            <a:off x="7366921" y="9423400"/>
            <a:ext cx="4475193" cy="372533"/>
          </a:xfrm>
          <a:prstGeom prst="rect">
            <a:avLst/>
          </a:prstGeom>
          <a:noFill/>
          <a:ln/>
        </p:spPr>
        <p:txBody>
          <a:bodyPr wrap="square" lIns="0" tIns="0" rIns="0" bIns="0" rtlCol="0" anchor="t"/>
          <a:lstStyle/>
          <a:p>
            <a:pPr marL="0" indent="0" algn="l">
              <a:lnSpc>
                <a:spcPts val="2400"/>
              </a:lnSpc>
              <a:buNone/>
            </a:pPr>
            <a:r>
              <a:rPr lang="en-US" sz="1600" kern="0" spc="-32" dirty="0">
                <a:solidFill>
                  <a:srgbClr val="B0B0B0">
                    <a:alpha val="100000"/>
                  </a:srgbClr>
                </a:solidFill>
                <a:latin typeface="Inter Regular" pitchFamily="34" charset="0"/>
                <a:ea typeface="Inter Regular" pitchFamily="34" charset="-122"/>
                <a:cs typeface="Inter Regular" pitchFamily="34" charset="-120"/>
              </a:rPr>
              <a:t>Boost renewable energy use to 60%.</a:t>
            </a:r>
            <a:endParaRPr lang="en-US" sz="1600" dirty="0"/>
          </a:p>
        </p:txBody>
      </p:sp>
      <p:sp>
        <p:nvSpPr>
          <p:cNvPr id="42" name="Text 8"/>
          <p:cNvSpPr/>
          <p:nvPr/>
        </p:nvSpPr>
        <p:spPr>
          <a:xfrm>
            <a:off x="7392324" y="4330700"/>
            <a:ext cx="3700396" cy="372533"/>
          </a:xfrm>
          <a:prstGeom prst="rect">
            <a:avLst/>
          </a:prstGeom>
          <a:noFill/>
          <a:ln/>
        </p:spPr>
        <p:txBody>
          <a:bodyPr wrap="square" lIns="0" tIns="0" rIns="0" bIns="0" rtlCol="0" anchor="t"/>
          <a:lstStyle/>
          <a:p>
            <a:pPr marL="0" indent="0" algn="l">
              <a:lnSpc>
                <a:spcPts val="2400"/>
              </a:lnSpc>
              <a:buNone/>
            </a:pPr>
            <a:r>
              <a:rPr lang="en-US" sz="1600" kern="0" spc="-32" dirty="0">
                <a:solidFill>
                  <a:srgbClr val="B0B0B0">
                    <a:alpha val="100000"/>
                  </a:srgbClr>
                </a:solidFill>
                <a:latin typeface="Inter Regular" pitchFamily="34" charset="0"/>
                <a:ea typeface="Inter Regular" pitchFamily="34" charset="-122"/>
                <a:cs typeface="Inter Regular" pitchFamily="34" charset="-120"/>
              </a:rPr>
              <a:t>Expand digital literacy to 3 new regions</a:t>
            </a:r>
            <a:endParaRPr lang="en-US" sz="1600" dirty="0"/>
          </a:p>
        </p:txBody>
      </p:sp>
      <p:sp>
        <p:nvSpPr>
          <p:cNvPr id="43" name="Text 9"/>
          <p:cNvSpPr/>
          <p:nvPr/>
        </p:nvSpPr>
        <p:spPr>
          <a:xfrm>
            <a:off x="18798350" y="4330700"/>
            <a:ext cx="3293945" cy="372533"/>
          </a:xfrm>
          <a:prstGeom prst="rect">
            <a:avLst/>
          </a:prstGeom>
          <a:noFill/>
          <a:ln/>
        </p:spPr>
        <p:txBody>
          <a:bodyPr wrap="square" lIns="0" tIns="0" rIns="0" bIns="0" rtlCol="0" anchor="t"/>
          <a:lstStyle/>
          <a:p>
            <a:pPr marL="0" indent="0" algn="l">
              <a:lnSpc>
                <a:spcPts val="2400"/>
              </a:lnSpc>
              <a:buNone/>
            </a:pPr>
            <a:r>
              <a:rPr lang="en-US" sz="1600" kern="0" spc="-32" dirty="0">
                <a:solidFill>
                  <a:srgbClr val="FFFFFF">
                    <a:alpha val="100000"/>
                  </a:srgbClr>
                </a:solidFill>
                <a:latin typeface="Inter Regular" pitchFamily="34" charset="0"/>
                <a:ea typeface="Inter Regular" pitchFamily="34" charset="-122"/>
                <a:cs typeface="Inter Regular" pitchFamily="34" charset="-120"/>
              </a:rPr>
              <a:t>Launch circular packaging initiative</a:t>
            </a:r>
            <a:endParaRPr lang="en-US" sz="1600" dirty="0"/>
          </a:p>
        </p:txBody>
      </p:sp>
      <p:sp>
        <p:nvSpPr>
          <p:cNvPr id="44" name="Text 10"/>
          <p:cNvSpPr/>
          <p:nvPr/>
        </p:nvSpPr>
        <p:spPr>
          <a:xfrm>
            <a:off x="12599975" y="9423400"/>
            <a:ext cx="4475193" cy="372533"/>
          </a:xfrm>
          <a:prstGeom prst="rect">
            <a:avLst/>
          </a:prstGeom>
          <a:noFill/>
          <a:ln/>
        </p:spPr>
        <p:txBody>
          <a:bodyPr wrap="square" lIns="0" tIns="0" rIns="0" bIns="0" rtlCol="0" anchor="t"/>
          <a:lstStyle/>
          <a:p>
            <a:pPr marL="0" indent="0" algn="l">
              <a:lnSpc>
                <a:spcPts val="2400"/>
              </a:lnSpc>
              <a:buNone/>
            </a:pPr>
            <a:r>
              <a:rPr lang="en-US" sz="1600" kern="0" spc="-32" dirty="0">
                <a:solidFill>
                  <a:srgbClr val="B0B0B0">
                    <a:alpha val="100000"/>
                  </a:srgbClr>
                </a:solidFill>
                <a:latin typeface="Inter Regular" pitchFamily="34" charset="0"/>
                <a:ea typeface="Inter Regular" pitchFamily="34" charset="-122"/>
                <a:cs typeface="Inter Regular" pitchFamily="34" charset="-120"/>
              </a:rPr>
              <a:t>Launch traceability system for top 50 suppliers</a:t>
            </a:r>
            <a:endParaRPr lang="en-US" sz="1600" dirty="0"/>
          </a:p>
        </p:txBody>
      </p:sp>
      <p:sp>
        <p:nvSpPr>
          <p:cNvPr id="45" name="Text 11"/>
          <p:cNvSpPr/>
          <p:nvPr/>
        </p:nvSpPr>
        <p:spPr>
          <a:xfrm>
            <a:off x="1778222" y="5524500"/>
            <a:ext cx="4475193" cy="372533"/>
          </a:xfrm>
          <a:prstGeom prst="rect">
            <a:avLst/>
          </a:prstGeom>
          <a:noFill/>
          <a:ln/>
        </p:spPr>
        <p:txBody>
          <a:bodyPr wrap="square" lIns="0" tIns="0" rIns="0" bIns="0" rtlCol="0" anchor="t"/>
          <a:lstStyle/>
          <a:p>
            <a:pPr marL="0" indent="0" algn="l">
              <a:lnSpc>
                <a:spcPts val="2400"/>
              </a:lnSpc>
              <a:buNone/>
            </a:pPr>
            <a:r>
              <a:rPr lang="en-US" sz="1600" kern="0" spc="-32" dirty="0">
                <a:solidFill>
                  <a:srgbClr val="B0B0B0">
                    <a:alpha val="100000"/>
                  </a:srgbClr>
                </a:solidFill>
                <a:latin typeface="Inter Regular" pitchFamily="34" charset="0"/>
                <a:ea typeface="Inter Regular" pitchFamily="34" charset="-122"/>
                <a:cs typeface="Inter Regular" pitchFamily="34" charset="-120"/>
              </a:rPr>
              <a:t>Complete carbon footprint audit (Scope 1 &amp; 2)</a:t>
            </a:r>
            <a:endParaRPr lang="en-US" sz="1600" dirty="0"/>
          </a:p>
        </p:txBody>
      </p:sp>
      <p:sp>
        <p:nvSpPr>
          <p:cNvPr id="46" name="Text 12"/>
          <p:cNvSpPr/>
          <p:nvPr/>
        </p:nvSpPr>
        <p:spPr>
          <a:xfrm>
            <a:off x="13743118" y="5524500"/>
            <a:ext cx="2951002" cy="372533"/>
          </a:xfrm>
          <a:prstGeom prst="rect">
            <a:avLst/>
          </a:prstGeom>
          <a:noFill/>
          <a:ln/>
        </p:spPr>
        <p:txBody>
          <a:bodyPr wrap="square" lIns="0" tIns="0" rIns="0" bIns="0" rtlCol="0" anchor="t"/>
          <a:lstStyle/>
          <a:p>
            <a:pPr marL="0" indent="0" algn="l">
              <a:lnSpc>
                <a:spcPts val="2400"/>
              </a:lnSpc>
              <a:buNone/>
            </a:pPr>
            <a:r>
              <a:rPr lang="en-US" sz="1600" kern="0" spc="-32" dirty="0">
                <a:solidFill>
                  <a:srgbClr val="FFFFFF">
                    <a:alpha val="100000"/>
                  </a:srgbClr>
                </a:solidFill>
                <a:latin typeface="Inter Regular" pitchFamily="34" charset="0"/>
                <a:ea typeface="Inter Regular" pitchFamily="34" charset="-122"/>
                <a:cs typeface="Inter Regular" pitchFamily="34" charset="-120"/>
              </a:rPr>
              <a:t>Integrate ESG risk into systems</a:t>
            </a:r>
            <a:endParaRPr lang="en-US" sz="1600" dirty="0"/>
          </a:p>
        </p:txBody>
      </p:sp>
      <p:sp>
        <p:nvSpPr>
          <p:cNvPr id="47" name="Text 13"/>
          <p:cNvSpPr/>
          <p:nvPr/>
        </p:nvSpPr>
        <p:spPr>
          <a:xfrm>
            <a:off x="7366921" y="10617200"/>
            <a:ext cx="4475193" cy="372533"/>
          </a:xfrm>
          <a:prstGeom prst="rect">
            <a:avLst/>
          </a:prstGeom>
          <a:noFill/>
          <a:ln/>
        </p:spPr>
        <p:txBody>
          <a:bodyPr wrap="square" lIns="0" tIns="0" rIns="0" bIns="0" rtlCol="0" anchor="t"/>
          <a:lstStyle/>
          <a:p>
            <a:pPr marL="0" indent="0" algn="l">
              <a:lnSpc>
                <a:spcPts val="2400"/>
              </a:lnSpc>
              <a:buNone/>
            </a:pPr>
            <a:r>
              <a:rPr lang="en-US" sz="1600" kern="0" spc="-32" dirty="0">
                <a:solidFill>
                  <a:srgbClr val="B0B0B0">
                    <a:alpha val="100000"/>
                  </a:srgbClr>
                </a:solidFill>
                <a:latin typeface="Inter Regular" pitchFamily="34" charset="0"/>
                <a:ea typeface="Inter Regular" pitchFamily="34" charset="-122"/>
                <a:cs typeface="Inter Regular" pitchFamily="34" charset="-120"/>
              </a:rPr>
              <a:t>Launch traceability system for top 50 suppliers</a:t>
            </a:r>
            <a:endParaRPr lang="en-US" sz="1600" dirty="0"/>
          </a:p>
        </p:txBody>
      </p:sp>
      <p:sp>
        <p:nvSpPr>
          <p:cNvPr id="48" name="Text 14"/>
          <p:cNvSpPr/>
          <p:nvPr/>
        </p:nvSpPr>
        <p:spPr>
          <a:xfrm>
            <a:off x="7011276" y="5524500"/>
            <a:ext cx="4475193" cy="372533"/>
          </a:xfrm>
          <a:prstGeom prst="rect">
            <a:avLst/>
          </a:prstGeom>
          <a:noFill/>
          <a:ln/>
        </p:spPr>
        <p:txBody>
          <a:bodyPr wrap="square" lIns="0" tIns="0" rIns="0" bIns="0" rtlCol="0" anchor="t"/>
          <a:lstStyle/>
          <a:p>
            <a:pPr marL="0" indent="0" algn="l">
              <a:lnSpc>
                <a:spcPts val="2400"/>
              </a:lnSpc>
              <a:buNone/>
            </a:pPr>
            <a:r>
              <a:rPr lang="en-US" sz="1600" kern="0" spc="-32" dirty="0">
                <a:solidFill>
                  <a:srgbClr val="B0B0B0">
                    <a:alpha val="100000"/>
                  </a:srgbClr>
                </a:solidFill>
                <a:latin typeface="Inter Regular" pitchFamily="34" charset="0"/>
                <a:ea typeface="Inter Regular" pitchFamily="34" charset="-122"/>
                <a:cs typeface="Inter Regular" pitchFamily="34" charset="-120"/>
              </a:rPr>
              <a:t>Launch traceability system for top 50 suppliers</a:t>
            </a:r>
            <a:endParaRPr lang="en-US" sz="1600" dirty="0"/>
          </a:p>
        </p:txBody>
      </p:sp>
      <p:sp>
        <p:nvSpPr>
          <p:cNvPr id="49" name="Text 15"/>
          <p:cNvSpPr/>
          <p:nvPr/>
        </p:nvSpPr>
        <p:spPr>
          <a:xfrm>
            <a:off x="18290286" y="5524500"/>
            <a:ext cx="4310072" cy="372533"/>
          </a:xfrm>
          <a:prstGeom prst="rect">
            <a:avLst/>
          </a:prstGeom>
          <a:noFill/>
          <a:ln/>
        </p:spPr>
        <p:txBody>
          <a:bodyPr wrap="square" lIns="0" tIns="0" rIns="0" bIns="0" rtlCol="0" anchor="t"/>
          <a:lstStyle/>
          <a:p>
            <a:pPr marL="0" indent="0" algn="l">
              <a:lnSpc>
                <a:spcPts val="2400"/>
              </a:lnSpc>
              <a:buNone/>
            </a:pPr>
            <a:r>
              <a:rPr lang="en-US" sz="1600" kern="0" spc="-32" dirty="0">
                <a:solidFill>
                  <a:srgbClr val="FFFFFF">
                    <a:alpha val="100000"/>
                  </a:srgbClr>
                </a:solidFill>
                <a:latin typeface="Inter Regular" pitchFamily="34" charset="0"/>
                <a:ea typeface="Inter Regular" pitchFamily="34" charset="-122"/>
                <a:cs typeface="Inter Regular" pitchFamily="34" charset="-120"/>
              </a:rPr>
              <a:t>Publish first third-party verified Impact Report</a:t>
            </a:r>
            <a:endParaRPr lang="en-US" sz="1600" dirty="0"/>
          </a:p>
        </p:txBody>
      </p:sp>
      <p:sp>
        <p:nvSpPr>
          <p:cNvPr id="50" name="Text 16"/>
          <p:cNvSpPr/>
          <p:nvPr/>
        </p:nvSpPr>
        <p:spPr>
          <a:xfrm>
            <a:off x="12599975" y="10617200"/>
            <a:ext cx="4475193" cy="372533"/>
          </a:xfrm>
          <a:prstGeom prst="rect">
            <a:avLst/>
          </a:prstGeom>
          <a:noFill/>
          <a:ln/>
        </p:spPr>
        <p:txBody>
          <a:bodyPr wrap="square" lIns="0" tIns="0" rIns="0" bIns="0" rtlCol="0" anchor="t"/>
          <a:lstStyle/>
          <a:p>
            <a:pPr marL="0" indent="0" algn="l">
              <a:lnSpc>
                <a:spcPts val="2400"/>
              </a:lnSpc>
              <a:buNone/>
            </a:pPr>
            <a:r>
              <a:rPr lang="en-US" sz="1600" kern="0" spc="-32" dirty="0">
                <a:solidFill>
                  <a:srgbClr val="B0B0B0">
                    <a:alpha val="100000"/>
                  </a:srgbClr>
                </a:solidFill>
                <a:latin typeface="Inter Regular" pitchFamily="34" charset="0"/>
                <a:ea typeface="Inter Regular" pitchFamily="34" charset="-122"/>
                <a:cs typeface="Inter Regular" pitchFamily="34" charset="-120"/>
              </a:rPr>
              <a:t>Launch traceability system for top 50 suppliers</a:t>
            </a:r>
            <a:endParaRPr lang="en-US" sz="1600" dirty="0"/>
          </a:p>
        </p:txBody>
      </p:sp>
      <p:sp>
        <p:nvSpPr>
          <p:cNvPr id="51" name="Shape 17"/>
          <p:cNvSpPr/>
          <p:nvPr/>
        </p:nvSpPr>
        <p:spPr>
          <a:xfrm>
            <a:off x="6566721" y="7493000"/>
            <a:ext cx="177822" cy="177800"/>
          </a:xfrm>
          <a:prstGeom prst="ellipse">
            <a:avLst/>
          </a:prstGeom>
          <a:solidFill>
            <a:srgbClr val="FFFFFF">
              <a:alpha val="100000"/>
            </a:srgbClr>
          </a:solidFill>
          <a:ln/>
        </p:spPr>
        <p:txBody>
          <a:bodyPr/>
          <a:lstStyle/>
          <a:p>
            <a:endParaRPr lang="en-ID"/>
          </a:p>
        </p:txBody>
      </p:sp>
      <p:sp>
        <p:nvSpPr>
          <p:cNvPr id="52" name="Shape 18"/>
          <p:cNvSpPr/>
          <p:nvPr/>
        </p:nvSpPr>
        <p:spPr>
          <a:xfrm>
            <a:off x="12155419" y="7493000"/>
            <a:ext cx="177822" cy="177800"/>
          </a:xfrm>
          <a:prstGeom prst="ellipse">
            <a:avLst/>
          </a:prstGeom>
          <a:solidFill>
            <a:srgbClr val="FFFFFF">
              <a:alpha val="100000"/>
            </a:srgbClr>
          </a:solidFill>
          <a:ln/>
        </p:spPr>
        <p:txBody>
          <a:bodyPr/>
          <a:lstStyle/>
          <a:p>
            <a:endParaRPr lang="en-ID"/>
          </a:p>
        </p:txBody>
      </p:sp>
      <p:sp>
        <p:nvSpPr>
          <p:cNvPr id="53" name="Shape 19"/>
          <p:cNvSpPr/>
          <p:nvPr/>
        </p:nvSpPr>
        <p:spPr>
          <a:xfrm>
            <a:off x="17756819" y="7493000"/>
            <a:ext cx="177822" cy="177800"/>
          </a:xfrm>
          <a:prstGeom prst="ellipse">
            <a:avLst/>
          </a:prstGeom>
          <a:solidFill>
            <a:srgbClr val="FFFFFF">
              <a:alpha val="100000"/>
            </a:srgbClr>
          </a:solidFill>
          <a:ln/>
        </p:spPr>
        <p:txBody>
          <a:bodyPr/>
          <a:lstStyle/>
          <a:p>
            <a:endParaRPr lang="en-ID"/>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bg>
      <p:bgPr>
        <a:solidFill>
          <a:srgbClr val="000000"/>
        </a:solidFill>
        <a:effectLst/>
      </p:bgPr>
    </p:bg>
    <p:spTree>
      <p:nvGrpSpPr>
        <p:cNvPr id="1" name=""/>
        <p:cNvGrpSpPr/>
        <p:nvPr/>
      </p:nvGrpSpPr>
      <p:grpSpPr>
        <a:xfrm>
          <a:off x="0" y="0"/>
          <a:ext cx="0" cy="0"/>
          <a:chOff x="0" y="0"/>
          <a:chExt cx="0" cy="0"/>
        </a:xfrm>
      </p:grpSpPr>
      <p:pic>
        <p:nvPicPr>
          <p:cNvPr id="2" name="Image 0" descr=" "/>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5727700"/>
            <a:ext cx="8129016" cy="7988300"/>
          </a:xfrm>
          <a:prstGeom prst="rect">
            <a:avLst/>
          </a:prstGeom>
        </p:spPr>
      </p:pic>
      <p:pic>
        <p:nvPicPr>
          <p:cNvPr id="3" name="Image 1" descr=" "/>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129016" y="3721100"/>
            <a:ext cx="8129016" cy="9994900"/>
          </a:xfrm>
          <a:prstGeom prst="rect">
            <a:avLst/>
          </a:prstGeom>
        </p:spPr>
      </p:pic>
      <p:sp>
        <p:nvSpPr>
          <p:cNvPr id="4" name="Text 0"/>
          <p:cNvSpPr/>
          <p:nvPr/>
        </p:nvSpPr>
        <p:spPr>
          <a:xfrm>
            <a:off x="9653206" y="9194800"/>
            <a:ext cx="5186482" cy="1591733"/>
          </a:xfrm>
          <a:prstGeom prst="rect">
            <a:avLst/>
          </a:prstGeom>
          <a:noFill/>
          <a:ln/>
        </p:spPr>
        <p:txBody>
          <a:bodyPr wrap="square" lIns="0" tIns="0" rIns="0" bIns="0" rtlCol="0" anchor="t"/>
          <a:lstStyle/>
          <a:p>
            <a:pPr marL="685800" lvl="1" indent="-342900" algn="l">
              <a:lnSpc>
                <a:spcPts val="2400"/>
              </a:lnSpc>
              <a:buSzPct val="100000"/>
              <a:buChar char="•"/>
            </a:pPr>
            <a:r>
              <a:rPr lang="en-US" sz="1600" kern="0" spc="-32" dirty="0">
                <a:solidFill>
                  <a:srgbClr val="FFFFFF">
                    <a:alpha val="100000"/>
                  </a:srgbClr>
                </a:solidFill>
                <a:latin typeface="Inter Regular" pitchFamily="34" charset="0"/>
                <a:ea typeface="Inter Regular" pitchFamily="34" charset="-122"/>
                <a:cs typeface="Inter Regular" pitchFamily="34" charset="-120"/>
              </a:rPr>
              <a:t>Scale proven programs in underserved regions</a:t>
            </a:r>
            <a:endParaRPr lang="en-US" sz="1600" dirty="0"/>
          </a:p>
          <a:p>
            <a:pPr marL="685800" lvl="1" indent="-342900" algn="l">
              <a:lnSpc>
                <a:spcPts val="2400"/>
              </a:lnSpc>
              <a:buSzPct val="100000"/>
              <a:buChar char="•"/>
            </a:pPr>
            <a:r>
              <a:rPr lang="en-US" sz="1600" kern="0" spc="-32" dirty="0">
                <a:solidFill>
                  <a:srgbClr val="FFFFFF">
                    <a:alpha val="100000"/>
                  </a:srgbClr>
                </a:solidFill>
                <a:latin typeface="Inter Regular" pitchFamily="34" charset="0"/>
                <a:ea typeface="Inter Regular" pitchFamily="34" charset="-122"/>
                <a:cs typeface="Inter Regular" pitchFamily="34" charset="-120"/>
              </a:rPr>
              <a:t>Leverage our powerful data tools for better outreach reporting results</a:t>
            </a:r>
            <a:endParaRPr lang="en-US" sz="1600" dirty="0"/>
          </a:p>
          <a:p>
            <a:pPr marL="685800" lvl="1" indent="-342900" algn="l">
              <a:lnSpc>
                <a:spcPts val="2400"/>
              </a:lnSpc>
              <a:buSzPct val="100000"/>
              <a:buChar char="•"/>
            </a:pPr>
            <a:r>
              <a:rPr lang="en-US" sz="1600" kern="0" spc="-32" dirty="0">
                <a:solidFill>
                  <a:srgbClr val="FFFFFF">
                    <a:alpha val="100000"/>
                  </a:srgbClr>
                </a:solidFill>
                <a:latin typeface="Inter Regular" pitchFamily="34" charset="0"/>
                <a:ea typeface="Inter Regular" pitchFamily="34" charset="-122"/>
                <a:cs typeface="Inter Regular" pitchFamily="34" charset="-120"/>
              </a:rPr>
              <a:t>Access technical support and funding for aligned SDG efforts</a:t>
            </a:r>
            <a:endParaRPr lang="en-US" sz="1600" dirty="0"/>
          </a:p>
        </p:txBody>
      </p:sp>
      <p:pic>
        <p:nvPicPr>
          <p:cNvPr id="5" name="Image 2" descr=" "/>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6258032" y="1524000"/>
            <a:ext cx="8129016" cy="12192000"/>
          </a:xfrm>
          <a:prstGeom prst="rect">
            <a:avLst/>
          </a:prstGeom>
        </p:spPr>
      </p:pic>
      <p:pic>
        <p:nvPicPr>
          <p:cNvPr id="6" name="Image 3" descr=" "/>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524191" y="6362700"/>
            <a:ext cx="4915514" cy="635000"/>
          </a:xfrm>
          <a:prstGeom prst="rect">
            <a:avLst/>
          </a:prstGeom>
        </p:spPr>
      </p:pic>
      <p:sp>
        <p:nvSpPr>
          <p:cNvPr id="7" name="Text 1"/>
          <p:cNvSpPr/>
          <p:nvPr/>
        </p:nvSpPr>
        <p:spPr>
          <a:xfrm>
            <a:off x="1524191" y="1524000"/>
            <a:ext cx="8103613" cy="1778000"/>
          </a:xfrm>
          <a:prstGeom prst="rect">
            <a:avLst/>
          </a:prstGeom>
          <a:noFill/>
          <a:ln/>
        </p:spPr>
        <p:txBody>
          <a:bodyPr wrap="square" lIns="0" tIns="0" rIns="0" bIns="0" rtlCol="0" anchor="t"/>
          <a:lstStyle/>
          <a:p>
            <a:pPr marL="0" indent="0" algn="l">
              <a:lnSpc>
                <a:spcPts val="6000"/>
              </a:lnSpc>
              <a:buNone/>
            </a:pPr>
            <a:r>
              <a:rPr lang="en-US" sz="6000" kern="0" spc="-240" dirty="0">
                <a:solidFill>
                  <a:srgbClr val="FFFFFF">
                    <a:alpha val="100000"/>
                  </a:srgbClr>
                </a:solidFill>
                <a:latin typeface="Inter Regular" pitchFamily="34" charset="0"/>
                <a:ea typeface="Inter Regular" pitchFamily="34" charset="-122"/>
                <a:cs typeface="Inter Regular" pitchFamily="34" charset="-120"/>
              </a:rPr>
              <a:t>Join Us in Creating Sustainable Impact</a:t>
            </a:r>
            <a:endParaRPr lang="en-US" sz="6000" dirty="0"/>
          </a:p>
        </p:txBody>
      </p:sp>
      <p:sp>
        <p:nvSpPr>
          <p:cNvPr id="8" name="Text 2"/>
          <p:cNvSpPr/>
          <p:nvPr/>
        </p:nvSpPr>
        <p:spPr>
          <a:xfrm>
            <a:off x="2108464" y="6489700"/>
            <a:ext cx="3831646" cy="465667"/>
          </a:xfrm>
          <a:prstGeom prst="rect">
            <a:avLst/>
          </a:prstGeom>
          <a:noFill/>
          <a:ln/>
        </p:spPr>
        <p:txBody>
          <a:bodyPr wrap="square" lIns="0" tIns="0" rIns="0" bIns="0" rtlCol="0" anchor="t"/>
          <a:lstStyle/>
          <a:p>
            <a:pPr marL="0" indent="0" algn="l">
              <a:lnSpc>
                <a:spcPts val="3000"/>
              </a:lnSpc>
              <a:buNone/>
            </a:pPr>
            <a:r>
              <a:rPr lang="en-US" sz="2000" kern="0" spc="-40" dirty="0">
                <a:solidFill>
                  <a:srgbClr val="FFFFFF">
                    <a:alpha val="100000"/>
                  </a:srgbClr>
                </a:solidFill>
                <a:latin typeface="Inter Medium" pitchFamily="34" charset="0"/>
                <a:ea typeface="Inter Medium" pitchFamily="34" charset="-122"/>
                <a:cs typeface="Inter Medium" pitchFamily="34" charset="-120"/>
              </a:rPr>
              <a:t>For Governments &amp; Civic Bodies</a:t>
            </a:r>
            <a:endParaRPr lang="en-US" sz="2000" dirty="0"/>
          </a:p>
        </p:txBody>
      </p:sp>
      <p:pic>
        <p:nvPicPr>
          <p:cNvPr id="9" name="Image 4" descr=" "/>
          <p:cNvPicPr>
            <a:picLocks noChangeAspect="1"/>
          </p:cNvPicPr>
          <p:nvPr/>
        </p:nvPicPr>
        <p:blipFill>
          <a:blip r:embed="rId9">
            <a:extLst>
              <a:ext uri="{96DAC541-7B7A-43D3-8B79-37D633B846F1}">
                <asvg:svgBlip xmlns:asvg="http://schemas.microsoft.com/office/drawing/2016/SVG/main" r:embed="rId11"/>
              </a:ext>
            </a:extLst>
          </a:blip>
          <a:stretch>
            <a:fillRect/>
          </a:stretch>
        </p:blipFill>
        <p:spPr>
          <a:xfrm>
            <a:off x="9119740" y="4711700"/>
            <a:ext cx="4915514" cy="635000"/>
          </a:xfrm>
          <a:prstGeom prst="rect">
            <a:avLst/>
          </a:prstGeom>
        </p:spPr>
      </p:pic>
      <p:sp>
        <p:nvSpPr>
          <p:cNvPr id="10" name="Text 3"/>
          <p:cNvSpPr/>
          <p:nvPr/>
        </p:nvSpPr>
        <p:spPr>
          <a:xfrm>
            <a:off x="9627803" y="4838700"/>
            <a:ext cx="3996766" cy="465667"/>
          </a:xfrm>
          <a:prstGeom prst="rect">
            <a:avLst/>
          </a:prstGeom>
          <a:noFill/>
          <a:ln/>
        </p:spPr>
        <p:txBody>
          <a:bodyPr wrap="square" lIns="0" tIns="0" rIns="0" bIns="0" rtlCol="0" anchor="t"/>
          <a:lstStyle/>
          <a:p>
            <a:pPr marL="0" indent="0" algn="l">
              <a:lnSpc>
                <a:spcPts val="3000"/>
              </a:lnSpc>
              <a:buNone/>
            </a:pPr>
            <a:r>
              <a:rPr lang="en-US" sz="2000" kern="0" spc="-40" dirty="0">
                <a:solidFill>
                  <a:srgbClr val="FFFFFF">
                    <a:alpha val="100000"/>
                  </a:srgbClr>
                </a:solidFill>
                <a:latin typeface="Inter Medium" pitchFamily="34" charset="0"/>
                <a:ea typeface="Inter Medium" pitchFamily="34" charset="-122"/>
                <a:cs typeface="Inter Medium" pitchFamily="34" charset="-120"/>
              </a:rPr>
              <a:t>For NGOs &amp; Impact Organizations</a:t>
            </a:r>
            <a:endParaRPr lang="en-US" sz="2000" dirty="0"/>
          </a:p>
        </p:txBody>
      </p:sp>
      <p:pic>
        <p:nvPicPr>
          <p:cNvPr id="11" name="Image 5" descr=" "/>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7248756" y="2514600"/>
            <a:ext cx="4915514" cy="635000"/>
          </a:xfrm>
          <a:prstGeom prst="rect">
            <a:avLst/>
          </a:prstGeom>
        </p:spPr>
      </p:pic>
      <p:sp>
        <p:nvSpPr>
          <p:cNvPr id="12" name="Text 4"/>
          <p:cNvSpPr/>
          <p:nvPr/>
        </p:nvSpPr>
        <p:spPr>
          <a:xfrm>
            <a:off x="17515489" y="2641600"/>
            <a:ext cx="4466725" cy="465667"/>
          </a:xfrm>
          <a:prstGeom prst="rect">
            <a:avLst/>
          </a:prstGeom>
          <a:noFill/>
          <a:ln/>
        </p:spPr>
        <p:txBody>
          <a:bodyPr wrap="square" lIns="0" tIns="0" rIns="0" bIns="0" rtlCol="0" anchor="t"/>
          <a:lstStyle/>
          <a:p>
            <a:pPr marL="0" indent="0" algn="l">
              <a:lnSpc>
                <a:spcPts val="3000"/>
              </a:lnSpc>
              <a:buNone/>
            </a:pPr>
            <a:r>
              <a:rPr lang="en-US" sz="2000" kern="0" spc="-40" dirty="0">
                <a:solidFill>
                  <a:srgbClr val="FFFFFF">
                    <a:alpha val="100000"/>
                  </a:srgbClr>
                </a:solidFill>
                <a:latin typeface="Inter Medium" pitchFamily="34" charset="0"/>
                <a:ea typeface="Inter Medium" pitchFamily="34" charset="-122"/>
                <a:cs typeface="Inter Medium" pitchFamily="34" charset="-120"/>
              </a:rPr>
              <a:t>For Investors &amp; Sustainability Leaders</a:t>
            </a:r>
            <a:endParaRPr lang="en-US" sz="2000" dirty="0"/>
          </a:p>
        </p:txBody>
      </p:sp>
      <p:sp>
        <p:nvSpPr>
          <p:cNvPr id="13" name="Text 5"/>
          <p:cNvSpPr/>
          <p:nvPr/>
        </p:nvSpPr>
        <p:spPr>
          <a:xfrm>
            <a:off x="1524191" y="9194800"/>
            <a:ext cx="4932450" cy="1896533"/>
          </a:xfrm>
          <a:prstGeom prst="rect">
            <a:avLst/>
          </a:prstGeom>
          <a:noFill/>
          <a:ln/>
        </p:spPr>
        <p:txBody>
          <a:bodyPr wrap="square" lIns="0" tIns="0" rIns="0" bIns="0" rtlCol="0" anchor="t"/>
          <a:lstStyle/>
          <a:p>
            <a:pPr marL="685800" lvl="1" indent="-342900" algn="l">
              <a:lnSpc>
                <a:spcPts val="2400"/>
              </a:lnSpc>
              <a:buSzPct val="100000"/>
              <a:buChar char="•"/>
            </a:pPr>
            <a:r>
              <a:rPr lang="en-US" sz="1600" kern="0" spc="-32" dirty="0">
                <a:solidFill>
                  <a:srgbClr val="FFFFFF">
                    <a:alpha val="100000"/>
                  </a:srgbClr>
                </a:solidFill>
                <a:latin typeface="Inter Regular" pitchFamily="34" charset="0"/>
                <a:ea typeface="Inter Regular" pitchFamily="34" charset="-122"/>
                <a:cs typeface="Inter Regular" pitchFamily="34" charset="-120"/>
              </a:rPr>
              <a:t>Co-design innovative community health and education initiatives</a:t>
            </a:r>
            <a:endParaRPr lang="en-US" sz="1600" dirty="0"/>
          </a:p>
          <a:p>
            <a:pPr marL="685800" lvl="1" indent="-342900" algn="l">
              <a:lnSpc>
                <a:spcPts val="2400"/>
              </a:lnSpc>
              <a:buSzPct val="100000"/>
              <a:buChar char="•"/>
            </a:pPr>
            <a:r>
              <a:rPr lang="en-US" sz="1600" kern="0" spc="-32" dirty="0">
                <a:solidFill>
                  <a:srgbClr val="FFFFFF">
                    <a:alpha val="100000"/>
                  </a:srgbClr>
                </a:solidFill>
                <a:latin typeface="Inter Regular" pitchFamily="34" charset="0"/>
                <a:ea typeface="Inter Regular" pitchFamily="34" charset="-122"/>
                <a:cs typeface="Inter Regular" pitchFamily="34" charset="-120"/>
              </a:rPr>
              <a:t>Partner on infrastructure for clean energy and digital access</a:t>
            </a:r>
            <a:endParaRPr lang="en-US" sz="1600" dirty="0"/>
          </a:p>
          <a:p>
            <a:pPr marL="685800" lvl="1" indent="-342900" algn="l">
              <a:lnSpc>
                <a:spcPts val="2400"/>
              </a:lnSpc>
              <a:buSzPct val="100000"/>
              <a:buChar char="•"/>
            </a:pPr>
            <a:r>
              <a:rPr lang="en-US" sz="1600" kern="0" spc="-32" dirty="0">
                <a:solidFill>
                  <a:srgbClr val="FFFFFF">
                    <a:alpha val="100000"/>
                  </a:srgbClr>
                </a:solidFill>
                <a:latin typeface="Inter Regular" pitchFamily="34" charset="0"/>
                <a:ea typeface="Inter Regular" pitchFamily="34" charset="-122"/>
                <a:cs typeface="Inter Regular" pitchFamily="34" charset="-120"/>
              </a:rPr>
              <a:t>Support policy alignment on ESG transparency and sustainable circular economy</a:t>
            </a:r>
            <a:endParaRPr lang="en-US" sz="1600" dirty="0"/>
          </a:p>
        </p:txBody>
      </p:sp>
      <p:sp>
        <p:nvSpPr>
          <p:cNvPr id="14" name="Text 6"/>
          <p:cNvSpPr/>
          <p:nvPr/>
        </p:nvSpPr>
        <p:spPr>
          <a:xfrm>
            <a:off x="17718715" y="9194800"/>
            <a:ext cx="5211885" cy="1286933"/>
          </a:xfrm>
          <a:prstGeom prst="rect">
            <a:avLst/>
          </a:prstGeom>
          <a:noFill/>
          <a:ln/>
        </p:spPr>
        <p:txBody>
          <a:bodyPr wrap="square" lIns="0" tIns="0" rIns="0" bIns="0" rtlCol="0" anchor="t"/>
          <a:lstStyle/>
          <a:p>
            <a:pPr marL="685800" lvl="1" indent="-342900" algn="l">
              <a:lnSpc>
                <a:spcPts val="2400"/>
              </a:lnSpc>
              <a:buSzPct val="100000"/>
              <a:buChar char="•"/>
            </a:pPr>
            <a:r>
              <a:rPr lang="en-US" sz="1600" kern="0" spc="-32" dirty="0">
                <a:solidFill>
                  <a:srgbClr val="FFFFFF">
                    <a:alpha val="100000"/>
                  </a:srgbClr>
                </a:solidFill>
                <a:latin typeface="Inter Regular" pitchFamily="34" charset="0"/>
                <a:ea typeface="Inter Regular" pitchFamily="34" charset="-122"/>
                <a:cs typeface="Inter Regular" pitchFamily="34" charset="-120"/>
              </a:rPr>
              <a:t>Explore impact-driven investment models</a:t>
            </a:r>
            <a:endParaRPr lang="en-US" sz="1600" dirty="0"/>
          </a:p>
          <a:p>
            <a:pPr marL="685800" lvl="1" indent="-342900" algn="l">
              <a:lnSpc>
                <a:spcPts val="2400"/>
              </a:lnSpc>
              <a:buSzPct val="100000"/>
              <a:buChar char="•"/>
            </a:pPr>
            <a:r>
              <a:rPr lang="en-US" sz="1600" kern="0" spc="-32" dirty="0">
                <a:solidFill>
                  <a:srgbClr val="FFFFFF">
                    <a:alpha val="100000"/>
                  </a:srgbClr>
                </a:solidFill>
                <a:latin typeface="Inter Regular" pitchFamily="34" charset="0"/>
                <a:ea typeface="Inter Regular" pitchFamily="34" charset="-122"/>
                <a:cs typeface="Inter Regular" pitchFamily="34" charset="-120"/>
              </a:rPr>
              <a:t>Co-build ESG innovation labs and traceability pilots</a:t>
            </a:r>
            <a:endParaRPr lang="en-US" sz="1600" dirty="0"/>
          </a:p>
          <a:p>
            <a:pPr marL="685800" lvl="1" indent="-342900" algn="l">
              <a:lnSpc>
                <a:spcPts val="2400"/>
              </a:lnSpc>
              <a:buSzPct val="100000"/>
              <a:buChar char="•"/>
            </a:pPr>
            <a:r>
              <a:rPr lang="en-US" sz="1600" kern="0" spc="-32" dirty="0">
                <a:solidFill>
                  <a:srgbClr val="FFFFFF">
                    <a:alpha val="100000"/>
                  </a:srgbClr>
                </a:solidFill>
                <a:latin typeface="Inter Regular" pitchFamily="34" charset="0"/>
                <a:ea typeface="Inter Regular" pitchFamily="34" charset="-122"/>
                <a:cs typeface="Inter Regular" pitchFamily="34" charset="-120"/>
              </a:rPr>
              <a:t>Engage in collaborative joint ESG materiality workshops and disclosures</a:t>
            </a:r>
            <a:endParaRPr lang="en-US" sz="1600"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bg>
      <p:bgPr>
        <a:solidFill>
          <a:srgbClr val="000000"/>
        </a:solidFill>
        <a:effectLst/>
      </p:bgPr>
    </p:bg>
    <p:spTree>
      <p:nvGrpSpPr>
        <p:cNvPr id="1" name=""/>
        <p:cNvGrpSpPr/>
        <p:nvPr/>
      </p:nvGrpSpPr>
      <p:grpSpPr>
        <a:xfrm>
          <a:off x="0" y="0"/>
          <a:ext cx="0" cy="0"/>
          <a:chOff x="0" y="0"/>
          <a:chExt cx="0" cy="0"/>
        </a:xfrm>
      </p:grpSpPr>
      <p:pic>
        <p:nvPicPr>
          <p:cNvPr id="2" name="Image 0" descr=" "/>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748968" y="1282700"/>
            <a:ext cx="11116891" cy="11036300"/>
          </a:xfrm>
          <a:prstGeom prst="rect">
            <a:avLst/>
          </a:prstGeom>
        </p:spPr>
      </p:pic>
      <p:sp>
        <p:nvSpPr>
          <p:cNvPr id="3" name="Text 0"/>
          <p:cNvSpPr/>
          <p:nvPr/>
        </p:nvSpPr>
        <p:spPr>
          <a:xfrm>
            <a:off x="1524191" y="1524000"/>
            <a:ext cx="11008043" cy="5075767"/>
          </a:xfrm>
          <a:prstGeom prst="rect">
            <a:avLst/>
          </a:prstGeom>
          <a:noFill/>
          <a:ln/>
        </p:spPr>
        <p:txBody>
          <a:bodyPr wrap="square" lIns="0" tIns="0" rIns="0" bIns="0" rtlCol="0" anchor="t"/>
          <a:lstStyle/>
          <a:p>
            <a:pPr marL="0" indent="0" algn="l">
              <a:lnSpc>
                <a:spcPts val="12100"/>
              </a:lnSpc>
              <a:buNone/>
            </a:pPr>
            <a:r>
              <a:rPr lang="en-US" sz="11000" kern="0" spc="-220" dirty="0">
                <a:solidFill>
                  <a:srgbClr val="FFFFFF">
                    <a:alpha val="100000"/>
                  </a:srgbClr>
                </a:solidFill>
                <a:latin typeface="Mona Sans Medium" pitchFamily="34" charset="0"/>
                <a:ea typeface="Mona Sans Medium" pitchFamily="34" charset="-122"/>
                <a:cs typeface="Mona Sans Medium" pitchFamily="34" charset="-120"/>
              </a:rPr>
              <a:t>We look forward to helping you lead with data.</a:t>
            </a:r>
            <a:endParaRPr lang="en-US" sz="11000" dirty="0"/>
          </a:p>
        </p:txBody>
      </p:sp>
      <p:sp>
        <p:nvSpPr>
          <p:cNvPr id="4" name="Text 1"/>
          <p:cNvSpPr/>
          <p:nvPr/>
        </p:nvSpPr>
        <p:spPr>
          <a:xfrm>
            <a:off x="15025978" y="12090400"/>
            <a:ext cx="7904621" cy="677333"/>
          </a:xfrm>
          <a:prstGeom prst="rect">
            <a:avLst/>
          </a:prstGeom>
          <a:noFill/>
          <a:ln/>
        </p:spPr>
        <p:txBody>
          <a:bodyPr wrap="square" lIns="0" tIns="0" rIns="0" bIns="0" rtlCol="0" anchor="t"/>
          <a:lstStyle/>
          <a:p>
            <a:pPr marL="0" indent="0" algn="l">
              <a:lnSpc>
                <a:spcPts val="2400"/>
              </a:lnSpc>
              <a:buNone/>
            </a:pPr>
            <a:r>
              <a:rPr lang="en-US" sz="1600" kern="0" spc="-32" dirty="0">
                <a:solidFill>
                  <a:srgbClr val="B0B0B0">
                    <a:alpha val="100000"/>
                  </a:srgbClr>
                </a:solidFill>
                <a:latin typeface="Inter Regular" pitchFamily="34" charset="0"/>
                <a:ea typeface="Inter Regular" pitchFamily="34" charset="-122"/>
                <a:cs typeface="Inter Regular" pitchFamily="34" charset="-120"/>
              </a:rPr>
              <a:t>We welcome questions, collaborations, and shared ideas as we shape a more equitable and sustainable future together.</a:t>
            </a:r>
            <a:endParaRPr lang="en-US" sz="1600" dirty="0"/>
          </a:p>
        </p:txBody>
      </p:sp>
      <p:sp>
        <p:nvSpPr>
          <p:cNvPr id="5" name="Shape 2"/>
          <p:cNvSpPr/>
          <p:nvPr/>
        </p:nvSpPr>
        <p:spPr>
          <a:xfrm>
            <a:off x="1524191" y="6705600"/>
            <a:ext cx="2553019" cy="304800"/>
          </a:xfrm>
          <a:prstGeom prst="rect">
            <a:avLst/>
          </a:prstGeom>
          <a:noFill/>
          <a:ln/>
        </p:spPr>
        <p:txBody>
          <a:bodyPr/>
          <a:lstStyle/>
          <a:p>
            <a:endParaRPr lang="en-ID"/>
          </a:p>
        </p:txBody>
      </p:sp>
      <p:pic>
        <p:nvPicPr>
          <p:cNvPr id="6" name="Image 1" descr=" "/>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524191" y="6705600"/>
            <a:ext cx="304838" cy="304800"/>
          </a:xfrm>
          <a:prstGeom prst="rect">
            <a:avLst/>
          </a:prstGeom>
        </p:spPr>
      </p:pic>
      <p:pic>
        <p:nvPicPr>
          <p:cNvPr id="8" name="Image 3" descr=" "/>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581348" y="6762750"/>
            <a:ext cx="190524" cy="190500"/>
          </a:xfrm>
          <a:prstGeom prst="rect">
            <a:avLst/>
          </a:prstGeom>
        </p:spPr>
      </p:pic>
      <p:sp>
        <p:nvSpPr>
          <p:cNvPr id="9" name="Text 3"/>
          <p:cNvSpPr/>
          <p:nvPr/>
        </p:nvSpPr>
        <p:spPr>
          <a:xfrm>
            <a:off x="1930641" y="6705600"/>
            <a:ext cx="2214310" cy="372533"/>
          </a:xfrm>
          <a:prstGeom prst="rect">
            <a:avLst/>
          </a:prstGeom>
          <a:noFill/>
          <a:ln/>
        </p:spPr>
        <p:txBody>
          <a:bodyPr wrap="square" lIns="0" tIns="0" rIns="0" bIns="0" rtlCol="0" anchor="t"/>
          <a:lstStyle/>
          <a:p>
            <a:pPr marL="0" indent="0" algn="l">
              <a:lnSpc>
                <a:spcPts val="2400"/>
              </a:lnSpc>
              <a:buNone/>
            </a:pPr>
            <a:r>
              <a:rPr lang="en-US" sz="1600" kern="0" spc="-32" dirty="0">
                <a:solidFill>
                  <a:srgbClr val="B0B0B0">
                    <a:alpha val="100000"/>
                  </a:srgbClr>
                </a:solidFill>
                <a:latin typeface="Inter Regular" pitchFamily="34" charset="0"/>
                <a:ea typeface="Inter Regular" pitchFamily="34" charset="-122"/>
                <a:cs typeface="Inter Regular" pitchFamily="34" charset="-120"/>
              </a:rPr>
              <a:t>Email: csr@sosyall.com</a:t>
            </a:r>
            <a:endParaRPr lang="en-US" sz="1600" dirty="0"/>
          </a:p>
        </p:txBody>
      </p:sp>
      <p:sp>
        <p:nvSpPr>
          <p:cNvPr id="10" name="Shape 4"/>
          <p:cNvSpPr/>
          <p:nvPr/>
        </p:nvSpPr>
        <p:spPr>
          <a:xfrm>
            <a:off x="1524191" y="7162800"/>
            <a:ext cx="3213502" cy="304800"/>
          </a:xfrm>
          <a:prstGeom prst="rect">
            <a:avLst/>
          </a:prstGeom>
          <a:noFill/>
          <a:ln/>
        </p:spPr>
        <p:txBody>
          <a:bodyPr/>
          <a:lstStyle/>
          <a:p>
            <a:endParaRPr lang="en-ID"/>
          </a:p>
        </p:txBody>
      </p:sp>
      <p:pic>
        <p:nvPicPr>
          <p:cNvPr id="11" name="Image 4" descr=" "/>
          <p:cNvPicPr>
            <a:picLocks noChangeAspect="1"/>
          </p:cNvPicPr>
          <p:nvPr/>
        </p:nvPicPr>
        <p:blipFill>
          <a:blip r:embed="rId5">
            <a:extLst>
              <a:ext uri="{96DAC541-7B7A-43D3-8B79-37D633B846F1}">
                <asvg:svgBlip xmlns:asvg="http://schemas.microsoft.com/office/drawing/2016/SVG/main" r:embed="rId9"/>
              </a:ext>
            </a:extLst>
          </a:blip>
          <a:stretch>
            <a:fillRect/>
          </a:stretch>
        </p:blipFill>
        <p:spPr>
          <a:xfrm>
            <a:off x="1524191" y="7162800"/>
            <a:ext cx="304838" cy="304800"/>
          </a:xfrm>
          <a:prstGeom prst="rect">
            <a:avLst/>
          </a:prstGeom>
        </p:spPr>
      </p:pic>
      <p:pic>
        <p:nvPicPr>
          <p:cNvPr id="13" name="Image 6" descr=" "/>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581348" y="7219950"/>
            <a:ext cx="190524" cy="190500"/>
          </a:xfrm>
          <a:prstGeom prst="rect">
            <a:avLst/>
          </a:prstGeom>
        </p:spPr>
      </p:pic>
      <p:sp>
        <p:nvSpPr>
          <p:cNvPr id="14" name="Text 5"/>
          <p:cNvSpPr/>
          <p:nvPr/>
        </p:nvSpPr>
        <p:spPr>
          <a:xfrm>
            <a:off x="1930641" y="7162800"/>
            <a:ext cx="2874793" cy="372533"/>
          </a:xfrm>
          <a:prstGeom prst="rect">
            <a:avLst/>
          </a:prstGeom>
          <a:noFill/>
          <a:ln/>
        </p:spPr>
        <p:txBody>
          <a:bodyPr wrap="square" lIns="0" tIns="0" rIns="0" bIns="0" rtlCol="0" anchor="t"/>
          <a:lstStyle/>
          <a:p>
            <a:pPr marL="0" indent="0" algn="l">
              <a:lnSpc>
                <a:spcPts val="2400"/>
              </a:lnSpc>
              <a:buNone/>
            </a:pPr>
            <a:r>
              <a:rPr lang="en-US" sz="1600" kern="0" spc="-32" dirty="0">
                <a:solidFill>
                  <a:srgbClr val="B0B0B0">
                    <a:alpha val="100000"/>
                  </a:srgbClr>
                </a:solidFill>
                <a:latin typeface="Inter Regular" pitchFamily="34" charset="0"/>
                <a:ea typeface="Inter Regular" pitchFamily="34" charset="-122"/>
                <a:cs typeface="Inter Regular" pitchFamily="34" charset="-120"/>
              </a:rPr>
              <a:t>Website: www.sosyall.com/csr</a:t>
            </a:r>
            <a:endParaRPr lang="en-US" sz="1600" dirty="0"/>
          </a:p>
        </p:txBody>
      </p:sp>
      <p:sp>
        <p:nvSpPr>
          <p:cNvPr id="15" name="Shape 6"/>
          <p:cNvSpPr/>
          <p:nvPr/>
        </p:nvSpPr>
        <p:spPr>
          <a:xfrm>
            <a:off x="1524191" y="7620000"/>
            <a:ext cx="5893537" cy="304800"/>
          </a:xfrm>
          <a:prstGeom prst="rect">
            <a:avLst/>
          </a:prstGeom>
          <a:noFill/>
          <a:ln/>
        </p:spPr>
        <p:txBody>
          <a:bodyPr/>
          <a:lstStyle/>
          <a:p>
            <a:endParaRPr lang="en-ID"/>
          </a:p>
        </p:txBody>
      </p:sp>
      <p:pic>
        <p:nvPicPr>
          <p:cNvPr id="16" name="Image 7" descr=" "/>
          <p:cNvPicPr>
            <a:picLocks noChangeAspect="1"/>
          </p:cNvPicPr>
          <p:nvPr/>
        </p:nvPicPr>
        <p:blipFill>
          <a:blip r:embed="rId5">
            <a:extLst>
              <a:ext uri="{96DAC541-7B7A-43D3-8B79-37D633B846F1}">
                <asvg:svgBlip xmlns:asvg="http://schemas.microsoft.com/office/drawing/2016/SVG/main" r:embed="rId12"/>
              </a:ext>
            </a:extLst>
          </a:blip>
          <a:stretch>
            <a:fillRect/>
          </a:stretch>
        </p:blipFill>
        <p:spPr>
          <a:xfrm>
            <a:off x="1524191" y="7620000"/>
            <a:ext cx="304838" cy="304800"/>
          </a:xfrm>
          <a:prstGeom prst="rect">
            <a:avLst/>
          </a:prstGeom>
        </p:spPr>
      </p:pic>
      <p:pic>
        <p:nvPicPr>
          <p:cNvPr id="18" name="Image 9" descr=" "/>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638505" y="7677150"/>
            <a:ext cx="133367" cy="190500"/>
          </a:xfrm>
          <a:prstGeom prst="rect">
            <a:avLst/>
          </a:prstGeom>
        </p:spPr>
      </p:pic>
      <p:pic>
        <p:nvPicPr>
          <p:cNvPr id="19" name="Image 10" descr=" "/>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581348" y="7734300"/>
            <a:ext cx="119077" cy="133350"/>
          </a:xfrm>
          <a:prstGeom prst="rect">
            <a:avLst/>
          </a:prstGeom>
        </p:spPr>
      </p:pic>
      <p:pic>
        <p:nvPicPr>
          <p:cNvPr id="20" name="Image 11" descr=" "/>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676610" y="7800975"/>
            <a:ext cx="57157" cy="47625"/>
          </a:xfrm>
          <a:prstGeom prst="rect">
            <a:avLst/>
          </a:prstGeom>
        </p:spPr>
      </p:pic>
      <p:pic>
        <p:nvPicPr>
          <p:cNvPr id="21" name="Image 12" descr=" "/>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1609926" y="7705725"/>
            <a:ext cx="123840" cy="114300"/>
          </a:xfrm>
          <a:prstGeom prst="rect">
            <a:avLst/>
          </a:prstGeom>
        </p:spPr>
      </p:pic>
      <p:sp>
        <p:nvSpPr>
          <p:cNvPr id="22" name="Text 7"/>
          <p:cNvSpPr/>
          <p:nvPr/>
        </p:nvSpPr>
        <p:spPr>
          <a:xfrm>
            <a:off x="1930641" y="7620000"/>
            <a:ext cx="5554828" cy="372533"/>
          </a:xfrm>
          <a:prstGeom prst="rect">
            <a:avLst/>
          </a:prstGeom>
          <a:noFill/>
          <a:ln/>
        </p:spPr>
        <p:txBody>
          <a:bodyPr wrap="square" lIns="0" tIns="0" rIns="0" bIns="0" rtlCol="0" anchor="t"/>
          <a:lstStyle/>
          <a:p>
            <a:pPr marL="0" indent="0" algn="l">
              <a:lnSpc>
                <a:spcPts val="2400"/>
              </a:lnSpc>
              <a:buNone/>
            </a:pPr>
            <a:r>
              <a:rPr lang="en-US" sz="1600" kern="0" spc="-32" dirty="0">
                <a:solidFill>
                  <a:srgbClr val="B0B0B0">
                    <a:alpha val="100000"/>
                  </a:srgbClr>
                </a:solidFill>
                <a:latin typeface="Inter Regular" pitchFamily="34" charset="0"/>
                <a:ea typeface="Inter Regular" pitchFamily="34" charset="-122"/>
                <a:cs typeface="Inter Regular" pitchFamily="34" charset="-120"/>
              </a:rPr>
              <a:t>Headquarters: 123 Sustainability Lane, New York, NY 10001</a:t>
            </a:r>
            <a:endParaRPr lang="en-US" sz="1600" dirty="0"/>
          </a:p>
        </p:txBody>
      </p:sp>
      <p:sp>
        <p:nvSpPr>
          <p:cNvPr id="23" name="Shape 8"/>
          <p:cNvSpPr/>
          <p:nvPr/>
        </p:nvSpPr>
        <p:spPr>
          <a:xfrm>
            <a:off x="1524191" y="8077200"/>
            <a:ext cx="4813902" cy="304800"/>
          </a:xfrm>
          <a:prstGeom prst="rect">
            <a:avLst/>
          </a:prstGeom>
          <a:noFill/>
          <a:ln/>
        </p:spPr>
        <p:txBody>
          <a:bodyPr/>
          <a:lstStyle/>
          <a:p>
            <a:endParaRPr lang="en-ID"/>
          </a:p>
        </p:txBody>
      </p:sp>
      <p:pic>
        <p:nvPicPr>
          <p:cNvPr id="24" name="Image 13" descr=" "/>
          <p:cNvPicPr>
            <a:picLocks noChangeAspect="1"/>
          </p:cNvPicPr>
          <p:nvPr/>
        </p:nvPicPr>
        <p:blipFill>
          <a:blip r:embed="rId5">
            <a:extLst>
              <a:ext uri="{96DAC541-7B7A-43D3-8B79-37D633B846F1}">
                <asvg:svgBlip xmlns:asvg="http://schemas.microsoft.com/office/drawing/2016/SVG/main" r:embed="rId21"/>
              </a:ext>
            </a:extLst>
          </a:blip>
          <a:stretch>
            <a:fillRect/>
          </a:stretch>
        </p:blipFill>
        <p:spPr>
          <a:xfrm>
            <a:off x="1524191" y="8077200"/>
            <a:ext cx="304838" cy="304800"/>
          </a:xfrm>
          <a:prstGeom prst="rect">
            <a:avLst/>
          </a:prstGeom>
        </p:spPr>
      </p:pic>
      <p:pic>
        <p:nvPicPr>
          <p:cNvPr id="26" name="Image 15" descr=" "/>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1590874" y="8143875"/>
            <a:ext cx="171471" cy="171450"/>
          </a:xfrm>
          <a:prstGeom prst="rect">
            <a:avLst/>
          </a:prstGeom>
        </p:spPr>
      </p:pic>
      <p:sp>
        <p:nvSpPr>
          <p:cNvPr id="27" name="Text 9"/>
          <p:cNvSpPr/>
          <p:nvPr/>
        </p:nvSpPr>
        <p:spPr>
          <a:xfrm>
            <a:off x="1930641" y="8077200"/>
            <a:ext cx="4475193" cy="372533"/>
          </a:xfrm>
          <a:prstGeom prst="rect">
            <a:avLst/>
          </a:prstGeom>
          <a:noFill/>
          <a:ln/>
        </p:spPr>
        <p:txBody>
          <a:bodyPr wrap="square" lIns="0" tIns="0" rIns="0" bIns="0" rtlCol="0" anchor="t"/>
          <a:lstStyle/>
          <a:p>
            <a:pPr marL="0" indent="0" algn="l">
              <a:lnSpc>
                <a:spcPts val="2400"/>
              </a:lnSpc>
              <a:buNone/>
            </a:pPr>
            <a:r>
              <a:rPr lang="en-US" sz="1600" kern="0" spc="-32" dirty="0">
                <a:solidFill>
                  <a:srgbClr val="B0B0B0">
                    <a:alpha val="100000"/>
                  </a:srgbClr>
                </a:solidFill>
                <a:latin typeface="Inter Regular" pitchFamily="34" charset="0"/>
                <a:ea typeface="Inter Regular" pitchFamily="34" charset="-122"/>
                <a:cs typeface="Inter Regular" pitchFamily="34" charset="-120"/>
              </a:rPr>
              <a:t>Regional CSR Hubs: Nairobi | Manila | São Paulo</a:t>
            </a:r>
            <a:endParaRPr lang="en-US" sz="1600" dirty="0"/>
          </a:p>
        </p:txBody>
      </p:sp>
      <p:sp>
        <p:nvSpPr>
          <p:cNvPr id="28" name="Shape 10"/>
          <p:cNvSpPr/>
          <p:nvPr/>
        </p:nvSpPr>
        <p:spPr>
          <a:xfrm>
            <a:off x="1524191" y="8534400"/>
            <a:ext cx="2845156" cy="304800"/>
          </a:xfrm>
          <a:prstGeom prst="rect">
            <a:avLst/>
          </a:prstGeom>
          <a:noFill/>
          <a:ln/>
        </p:spPr>
        <p:txBody>
          <a:bodyPr/>
          <a:lstStyle/>
          <a:p>
            <a:endParaRPr lang="en-ID"/>
          </a:p>
        </p:txBody>
      </p:sp>
      <p:pic>
        <p:nvPicPr>
          <p:cNvPr id="29" name="Image 16" descr=" "/>
          <p:cNvPicPr>
            <a:picLocks noChangeAspect="1"/>
          </p:cNvPicPr>
          <p:nvPr/>
        </p:nvPicPr>
        <p:blipFill>
          <a:blip r:embed="rId5">
            <a:extLst>
              <a:ext uri="{96DAC541-7B7A-43D3-8B79-37D633B846F1}">
                <asvg:svgBlip xmlns:asvg="http://schemas.microsoft.com/office/drawing/2016/SVG/main" r:embed="rId24"/>
              </a:ext>
            </a:extLst>
          </a:blip>
          <a:stretch>
            <a:fillRect/>
          </a:stretch>
        </p:blipFill>
        <p:spPr>
          <a:xfrm>
            <a:off x="1524191" y="8534400"/>
            <a:ext cx="304838" cy="304800"/>
          </a:xfrm>
          <a:prstGeom prst="rect">
            <a:avLst/>
          </a:prstGeom>
        </p:spPr>
      </p:pic>
      <p:pic>
        <p:nvPicPr>
          <p:cNvPr id="31" name="Image 18" descr=" "/>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1590874" y="8601075"/>
            <a:ext cx="171471" cy="171450"/>
          </a:xfrm>
          <a:prstGeom prst="rect">
            <a:avLst/>
          </a:prstGeom>
        </p:spPr>
      </p:pic>
      <p:sp>
        <p:nvSpPr>
          <p:cNvPr id="32" name="Text 11"/>
          <p:cNvSpPr/>
          <p:nvPr/>
        </p:nvSpPr>
        <p:spPr>
          <a:xfrm>
            <a:off x="1930641" y="8534400"/>
            <a:ext cx="2506447" cy="372533"/>
          </a:xfrm>
          <a:prstGeom prst="rect">
            <a:avLst/>
          </a:prstGeom>
          <a:noFill/>
          <a:ln/>
        </p:spPr>
        <p:txBody>
          <a:bodyPr wrap="square" lIns="0" tIns="0" rIns="0" bIns="0" rtlCol="0" anchor="t"/>
          <a:lstStyle/>
          <a:p>
            <a:pPr marL="0" indent="0" algn="l">
              <a:lnSpc>
                <a:spcPts val="2400"/>
              </a:lnSpc>
              <a:buNone/>
            </a:pPr>
            <a:r>
              <a:rPr lang="en-US" sz="1600" kern="0" spc="-32" dirty="0">
                <a:solidFill>
                  <a:srgbClr val="B0B0B0">
                    <a:alpha val="100000"/>
                  </a:srgbClr>
                </a:solidFill>
                <a:latin typeface="Inter Regular" pitchFamily="34" charset="0"/>
                <a:ea typeface="Inter Regular" pitchFamily="34" charset="-122"/>
                <a:cs typeface="Inter Regular" pitchFamily="34" charset="-120"/>
              </a:rPr>
              <a:t>Phone: +1 (800) 123-4567</a:t>
            </a:r>
            <a:endParaRPr lang="en-US" sz="16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solidFill>
          <a:srgbClr val="FFFFFF"/>
        </a:solidFill>
        <a:effectLst/>
      </p:bgPr>
    </p:bg>
    <p:spTree>
      <p:nvGrpSpPr>
        <p:cNvPr id="1" name=""/>
        <p:cNvGrpSpPr/>
        <p:nvPr/>
      </p:nvGrpSpPr>
      <p:grpSpPr>
        <a:xfrm>
          <a:off x="0" y="0"/>
          <a:ext cx="0" cy="0"/>
          <a:chOff x="0" y="0"/>
          <a:chExt cx="0" cy="0"/>
        </a:xfrm>
      </p:grpSpPr>
      <p:sp>
        <p:nvSpPr>
          <p:cNvPr id="2" name="Text 0"/>
          <p:cNvSpPr/>
          <p:nvPr/>
        </p:nvSpPr>
        <p:spPr>
          <a:xfrm>
            <a:off x="1524191" y="1524000"/>
            <a:ext cx="8103613" cy="2768600"/>
          </a:xfrm>
          <a:prstGeom prst="rect">
            <a:avLst/>
          </a:prstGeom>
          <a:noFill/>
          <a:ln/>
        </p:spPr>
        <p:txBody>
          <a:bodyPr wrap="square" lIns="0" tIns="0" rIns="0" bIns="0" rtlCol="0" anchor="t"/>
          <a:lstStyle/>
          <a:p>
            <a:pPr marL="0" indent="0" algn="l">
              <a:lnSpc>
                <a:spcPts val="6600"/>
              </a:lnSpc>
              <a:buNone/>
            </a:pPr>
            <a:r>
              <a:rPr lang="en-US" sz="6000" kern="0" spc="-240" dirty="0">
                <a:solidFill>
                  <a:srgbClr val="000000">
                    <a:alpha val="100000"/>
                  </a:srgbClr>
                </a:solidFill>
                <a:latin typeface="Inter Regular" pitchFamily="34" charset="0"/>
                <a:ea typeface="Inter Regular" pitchFamily="34" charset="-122"/>
                <a:cs typeface="Inter Regular" pitchFamily="34" charset="-120"/>
              </a:rPr>
              <a:t>Our Corporate Social Responsibility Foundations</a:t>
            </a:r>
            <a:endParaRPr lang="en-US" sz="6000" dirty="0"/>
          </a:p>
        </p:txBody>
      </p:sp>
      <p:sp>
        <p:nvSpPr>
          <p:cNvPr id="3" name="Text 1"/>
          <p:cNvSpPr/>
          <p:nvPr/>
        </p:nvSpPr>
        <p:spPr>
          <a:xfrm>
            <a:off x="15025978" y="1524000"/>
            <a:ext cx="7917323" cy="677333"/>
          </a:xfrm>
          <a:prstGeom prst="rect">
            <a:avLst/>
          </a:prstGeom>
          <a:noFill/>
          <a:ln/>
        </p:spPr>
        <p:txBody>
          <a:bodyPr wrap="square" lIns="0" tIns="0" rIns="0" bIns="0" rtlCol="0" anchor="t"/>
          <a:lstStyle/>
          <a:p>
            <a:pPr marL="0" indent="0" algn="l">
              <a:lnSpc>
                <a:spcPts val="2400"/>
              </a:lnSpc>
              <a:buNone/>
            </a:pPr>
            <a:r>
              <a:rPr lang="en-US" sz="1600" kern="0" spc="-32" dirty="0">
                <a:solidFill>
                  <a:srgbClr val="000000">
                    <a:alpha val="100000"/>
                  </a:srgbClr>
                </a:solidFill>
                <a:latin typeface="Inter Regular" pitchFamily="34" charset="0"/>
                <a:ea typeface="Inter Regular" pitchFamily="34" charset="-122"/>
                <a:cs typeface="Inter Regular" pitchFamily="34" charset="-120"/>
              </a:rPr>
              <a:t>These four pillars define our CSR strategy and anchor the stories, data, and outcomes shared in this report.</a:t>
            </a:r>
            <a:endParaRPr lang="en-US" sz="1600" dirty="0"/>
          </a:p>
        </p:txBody>
      </p:sp>
      <p:pic>
        <p:nvPicPr>
          <p:cNvPr id="4" name="Image 0" descr=" "/>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24191" y="4292600"/>
            <a:ext cx="21351369" cy="8407400"/>
          </a:xfrm>
          <a:prstGeom prst="rect">
            <a:avLst/>
          </a:prstGeom>
        </p:spPr>
      </p:pic>
      <p:pic>
        <p:nvPicPr>
          <p:cNvPr id="5" name="Image 1" descr=" "/>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540318" y="5054600"/>
            <a:ext cx="508063" cy="508000"/>
          </a:xfrm>
          <a:prstGeom prst="rect">
            <a:avLst/>
          </a:prstGeom>
        </p:spPr>
      </p:pic>
      <p:pic>
        <p:nvPicPr>
          <p:cNvPr id="8" name="Image 4" descr=" "/>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678770" y="5194306"/>
            <a:ext cx="218122" cy="241302"/>
          </a:xfrm>
          <a:prstGeom prst="rect">
            <a:avLst/>
          </a:prstGeom>
        </p:spPr>
      </p:pic>
      <p:pic>
        <p:nvPicPr>
          <p:cNvPr id="9" name="Image 5" descr=" "/>
          <p:cNvPicPr>
            <a:picLocks noChangeAspect="1"/>
          </p:cNvPicPr>
          <p:nvPr/>
        </p:nvPicPr>
        <p:blipFill>
          <a:blip r:embed="rId5">
            <a:extLst>
              <a:ext uri="{96DAC541-7B7A-43D3-8B79-37D633B846F1}">
                <asvg:svgBlip xmlns:asvg="http://schemas.microsoft.com/office/drawing/2016/SVG/main" r:embed="rId9"/>
              </a:ext>
            </a:extLst>
          </a:blip>
          <a:stretch>
            <a:fillRect/>
          </a:stretch>
        </p:blipFill>
        <p:spPr>
          <a:xfrm>
            <a:off x="2540318" y="9575800"/>
            <a:ext cx="508063" cy="508000"/>
          </a:xfrm>
          <a:prstGeom prst="rect">
            <a:avLst/>
          </a:prstGeom>
        </p:spPr>
      </p:pic>
      <p:pic>
        <p:nvPicPr>
          <p:cNvPr id="12" name="Image 8" descr=" "/>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667346" y="9728200"/>
            <a:ext cx="254001" cy="215900"/>
          </a:xfrm>
          <a:prstGeom prst="rect">
            <a:avLst/>
          </a:prstGeom>
        </p:spPr>
      </p:pic>
      <p:pic>
        <p:nvPicPr>
          <p:cNvPr id="13" name="Image 9" descr=" "/>
          <p:cNvPicPr>
            <a:picLocks noChangeAspect="1"/>
          </p:cNvPicPr>
          <p:nvPr/>
        </p:nvPicPr>
        <p:blipFill>
          <a:blip r:embed="rId5">
            <a:extLst>
              <a:ext uri="{96DAC541-7B7A-43D3-8B79-37D633B846F1}">
                <asvg:svgBlip xmlns:asvg="http://schemas.microsoft.com/office/drawing/2016/SVG/main" r:embed="rId12"/>
              </a:ext>
            </a:extLst>
          </a:blip>
          <a:stretch>
            <a:fillRect/>
          </a:stretch>
        </p:blipFill>
        <p:spPr>
          <a:xfrm>
            <a:off x="13603400" y="9575800"/>
            <a:ext cx="508063" cy="508000"/>
          </a:xfrm>
          <a:prstGeom prst="rect">
            <a:avLst/>
          </a:prstGeom>
        </p:spPr>
      </p:pic>
      <p:pic>
        <p:nvPicPr>
          <p:cNvPr id="15" name="Image 11" descr=" "/>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3768521" y="9715500"/>
            <a:ext cx="177822" cy="235303"/>
          </a:xfrm>
          <a:prstGeom prst="rect">
            <a:avLst/>
          </a:prstGeom>
        </p:spPr>
      </p:pic>
      <p:pic>
        <p:nvPicPr>
          <p:cNvPr id="16" name="Image 12" descr=" "/>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3812362" y="9870045"/>
            <a:ext cx="90133" cy="34796"/>
          </a:xfrm>
          <a:prstGeom prst="rect">
            <a:avLst/>
          </a:prstGeom>
        </p:spPr>
      </p:pic>
      <p:pic>
        <p:nvPicPr>
          <p:cNvPr id="17" name="Image 13" descr=" "/>
          <p:cNvPicPr>
            <a:picLocks noChangeAspect="1"/>
          </p:cNvPicPr>
          <p:nvPr/>
        </p:nvPicPr>
        <p:blipFill>
          <a:blip r:embed="rId5">
            <a:extLst>
              <a:ext uri="{96DAC541-7B7A-43D3-8B79-37D633B846F1}">
                <asvg:svgBlip xmlns:asvg="http://schemas.microsoft.com/office/drawing/2016/SVG/main" r:embed="rId17"/>
              </a:ext>
            </a:extLst>
          </a:blip>
          <a:stretch>
            <a:fillRect/>
          </a:stretch>
        </p:blipFill>
        <p:spPr>
          <a:xfrm>
            <a:off x="15876984" y="5054600"/>
            <a:ext cx="508063" cy="508000"/>
          </a:xfrm>
          <a:prstGeom prst="rect">
            <a:avLst/>
          </a:prstGeom>
        </p:spPr>
      </p:pic>
      <p:pic>
        <p:nvPicPr>
          <p:cNvPr id="19" name="Image 15" descr=" "/>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15998301" y="5175899"/>
            <a:ext cx="265437" cy="265416"/>
          </a:xfrm>
          <a:prstGeom prst="rect">
            <a:avLst/>
          </a:prstGeom>
        </p:spPr>
      </p:pic>
      <p:sp>
        <p:nvSpPr>
          <p:cNvPr id="20" name="Text 2"/>
          <p:cNvSpPr/>
          <p:nvPr/>
        </p:nvSpPr>
        <p:spPr>
          <a:xfrm>
            <a:off x="2540318" y="6197600"/>
            <a:ext cx="6888494" cy="1286933"/>
          </a:xfrm>
          <a:prstGeom prst="rect">
            <a:avLst/>
          </a:prstGeom>
          <a:noFill/>
          <a:ln/>
        </p:spPr>
        <p:txBody>
          <a:bodyPr wrap="square" lIns="0" tIns="0" rIns="0" bIns="0" rtlCol="0" anchor="t"/>
          <a:lstStyle/>
          <a:p>
            <a:pPr marL="0" indent="0" algn="l">
              <a:lnSpc>
                <a:spcPts val="2400"/>
              </a:lnSpc>
              <a:buNone/>
            </a:pPr>
            <a:r>
              <a:rPr lang="en-US" sz="1600" kern="0" spc="-32" dirty="0">
                <a:solidFill>
                  <a:srgbClr val="6D6D6D">
                    <a:alpha val="100000"/>
                  </a:srgbClr>
                </a:solidFill>
                <a:latin typeface="Inter Regular" pitchFamily="34" charset="0"/>
                <a:ea typeface="Inter Regular" pitchFamily="34" charset="-122"/>
                <a:cs typeface="Inter Regular" pitchFamily="34" charset="-120"/>
              </a:rPr>
              <a:t>We are committed to significantly reducing our ecological footprint by making substantial investments in clean energy sources, implementing sustainable operational practices, and actively engaging in carbon offset initiatives that contribute to a healthier planet for future generations.</a:t>
            </a:r>
            <a:endParaRPr lang="en-US" sz="1600" dirty="0"/>
          </a:p>
        </p:txBody>
      </p:sp>
      <p:sp>
        <p:nvSpPr>
          <p:cNvPr id="21" name="Text 3"/>
          <p:cNvSpPr/>
          <p:nvPr/>
        </p:nvSpPr>
        <p:spPr>
          <a:xfrm>
            <a:off x="2540318" y="5791200"/>
            <a:ext cx="2709672" cy="372533"/>
          </a:xfrm>
          <a:prstGeom prst="rect">
            <a:avLst/>
          </a:prstGeom>
          <a:noFill/>
          <a:ln/>
        </p:spPr>
        <p:txBody>
          <a:bodyPr wrap="square" lIns="0" tIns="0" rIns="0" bIns="0" rtlCol="0" anchor="t"/>
          <a:lstStyle/>
          <a:p>
            <a:pPr marL="0" indent="0" algn="l">
              <a:lnSpc>
                <a:spcPts val="2400"/>
              </a:lnSpc>
              <a:buNone/>
            </a:pPr>
            <a:r>
              <a:rPr lang="en-US" sz="1600" kern="0" spc="-32" dirty="0">
                <a:solidFill>
                  <a:srgbClr val="000000">
                    <a:alpha val="100000"/>
                  </a:srgbClr>
                </a:solidFill>
                <a:latin typeface="Inter Medium" pitchFamily="34" charset="0"/>
                <a:ea typeface="Inter Medium" pitchFamily="34" charset="-122"/>
                <a:cs typeface="Inter Medium" pitchFamily="34" charset="-120"/>
              </a:rPr>
              <a:t>Environmental Sustainability</a:t>
            </a:r>
            <a:endParaRPr lang="en-US" sz="1600" dirty="0"/>
          </a:p>
        </p:txBody>
      </p:sp>
      <p:sp>
        <p:nvSpPr>
          <p:cNvPr id="22" name="Text 4"/>
          <p:cNvSpPr/>
          <p:nvPr/>
        </p:nvSpPr>
        <p:spPr>
          <a:xfrm>
            <a:off x="2540318" y="10718800"/>
            <a:ext cx="6888494" cy="982133"/>
          </a:xfrm>
          <a:prstGeom prst="rect">
            <a:avLst/>
          </a:prstGeom>
          <a:noFill/>
          <a:ln/>
        </p:spPr>
        <p:txBody>
          <a:bodyPr wrap="square" lIns="0" tIns="0" rIns="0" bIns="0" rtlCol="0" anchor="t"/>
          <a:lstStyle/>
          <a:p>
            <a:pPr marL="0" indent="0" algn="l">
              <a:lnSpc>
                <a:spcPts val="2400"/>
              </a:lnSpc>
              <a:buNone/>
            </a:pPr>
            <a:r>
              <a:rPr lang="en-US" sz="1600" kern="0" spc="-32" dirty="0">
                <a:solidFill>
                  <a:srgbClr val="6D6D6D">
                    <a:alpha val="100000"/>
                  </a:srgbClr>
                </a:solidFill>
                <a:latin typeface="Inter Regular" pitchFamily="34" charset="0"/>
                <a:ea typeface="Inter Regular" pitchFamily="34" charset="-122"/>
                <a:cs typeface="Inter Regular" pitchFamily="34" charset="-120"/>
              </a:rPr>
              <a:t>Our leadership is guided by transparency, accountability, and a commitment to regulatory alignment. These values are vital for building trust and integrity in our operations.</a:t>
            </a:r>
            <a:endParaRPr lang="en-US" sz="1600" dirty="0"/>
          </a:p>
        </p:txBody>
      </p:sp>
      <p:sp>
        <p:nvSpPr>
          <p:cNvPr id="23" name="Text 5"/>
          <p:cNvSpPr/>
          <p:nvPr/>
        </p:nvSpPr>
        <p:spPr>
          <a:xfrm>
            <a:off x="2540318" y="10312400"/>
            <a:ext cx="1884069" cy="372533"/>
          </a:xfrm>
          <a:prstGeom prst="rect">
            <a:avLst/>
          </a:prstGeom>
          <a:noFill/>
          <a:ln/>
        </p:spPr>
        <p:txBody>
          <a:bodyPr wrap="square" lIns="0" tIns="0" rIns="0" bIns="0" rtlCol="0" anchor="t"/>
          <a:lstStyle/>
          <a:p>
            <a:pPr marL="0" indent="0" algn="l">
              <a:lnSpc>
                <a:spcPts val="2400"/>
              </a:lnSpc>
              <a:buNone/>
            </a:pPr>
            <a:r>
              <a:rPr lang="en-US" sz="1600" kern="0" spc="-32" dirty="0">
                <a:solidFill>
                  <a:srgbClr val="000000">
                    <a:alpha val="100000"/>
                  </a:srgbClr>
                </a:solidFill>
                <a:latin typeface="Inter Medium" pitchFamily="34" charset="0"/>
                <a:ea typeface="Inter Medium" pitchFamily="34" charset="-122"/>
                <a:cs typeface="Inter Medium" pitchFamily="34" charset="-120"/>
              </a:rPr>
              <a:t>Ethical Governance</a:t>
            </a:r>
            <a:endParaRPr lang="en-US" sz="1600" dirty="0"/>
          </a:p>
        </p:txBody>
      </p:sp>
      <p:sp>
        <p:nvSpPr>
          <p:cNvPr id="24" name="Text 6"/>
          <p:cNvSpPr/>
          <p:nvPr/>
        </p:nvSpPr>
        <p:spPr>
          <a:xfrm>
            <a:off x="13603400" y="10718800"/>
            <a:ext cx="6888494" cy="982133"/>
          </a:xfrm>
          <a:prstGeom prst="rect">
            <a:avLst/>
          </a:prstGeom>
          <a:noFill/>
          <a:ln/>
        </p:spPr>
        <p:txBody>
          <a:bodyPr wrap="square" lIns="0" tIns="0" rIns="0" bIns="0" rtlCol="0" anchor="t"/>
          <a:lstStyle/>
          <a:p>
            <a:pPr marL="0" indent="0" algn="l">
              <a:lnSpc>
                <a:spcPts val="2400"/>
              </a:lnSpc>
              <a:buNone/>
            </a:pPr>
            <a:r>
              <a:rPr lang="en-US" sz="1600" kern="0" spc="-32" dirty="0">
                <a:solidFill>
                  <a:srgbClr val="6D6D6D">
                    <a:alpha val="100000"/>
                  </a:srgbClr>
                </a:solidFill>
                <a:latin typeface="Inter Regular" pitchFamily="34" charset="0"/>
                <a:ea typeface="Inter Regular" pitchFamily="34" charset="-122"/>
                <a:cs typeface="Inter Regular" pitchFamily="34" charset="-120"/>
              </a:rPr>
              <a:t>We leverage the power of technology combined with our creative insights to effectively tackle social and environmental challenges on a large scale, making a meaningful impact in communities around the world.</a:t>
            </a:r>
            <a:endParaRPr lang="en-US" sz="1600" dirty="0"/>
          </a:p>
        </p:txBody>
      </p:sp>
      <p:sp>
        <p:nvSpPr>
          <p:cNvPr id="25" name="Text 7"/>
          <p:cNvSpPr/>
          <p:nvPr/>
        </p:nvSpPr>
        <p:spPr>
          <a:xfrm>
            <a:off x="13603400" y="10312400"/>
            <a:ext cx="1922174" cy="372533"/>
          </a:xfrm>
          <a:prstGeom prst="rect">
            <a:avLst/>
          </a:prstGeom>
          <a:noFill/>
          <a:ln/>
        </p:spPr>
        <p:txBody>
          <a:bodyPr wrap="square" lIns="0" tIns="0" rIns="0" bIns="0" rtlCol="0" anchor="t"/>
          <a:lstStyle/>
          <a:p>
            <a:pPr marL="0" indent="0" algn="l">
              <a:lnSpc>
                <a:spcPts val="2400"/>
              </a:lnSpc>
              <a:buNone/>
            </a:pPr>
            <a:r>
              <a:rPr lang="en-US" sz="1600" kern="0" spc="-32" dirty="0">
                <a:solidFill>
                  <a:srgbClr val="000000">
                    <a:alpha val="100000"/>
                  </a:srgbClr>
                </a:solidFill>
                <a:latin typeface="Inter Medium" pitchFamily="34" charset="0"/>
                <a:ea typeface="Inter Medium" pitchFamily="34" charset="-122"/>
                <a:cs typeface="Inter Medium" pitchFamily="34" charset="-120"/>
              </a:rPr>
              <a:t>Innovation for Good</a:t>
            </a:r>
            <a:endParaRPr lang="en-US" sz="1600" dirty="0"/>
          </a:p>
        </p:txBody>
      </p:sp>
      <p:sp>
        <p:nvSpPr>
          <p:cNvPr id="26" name="Text 8"/>
          <p:cNvSpPr/>
          <p:nvPr/>
        </p:nvSpPr>
        <p:spPr>
          <a:xfrm>
            <a:off x="15876984" y="6197600"/>
            <a:ext cx="6202609" cy="982133"/>
          </a:xfrm>
          <a:prstGeom prst="rect">
            <a:avLst/>
          </a:prstGeom>
          <a:noFill/>
          <a:ln/>
        </p:spPr>
        <p:txBody>
          <a:bodyPr wrap="square" lIns="0" tIns="0" rIns="0" bIns="0" rtlCol="0" anchor="t"/>
          <a:lstStyle/>
          <a:p>
            <a:pPr marL="0" indent="0" algn="l">
              <a:lnSpc>
                <a:spcPts val="2400"/>
              </a:lnSpc>
              <a:buNone/>
            </a:pPr>
            <a:r>
              <a:rPr lang="en-US" sz="1600" kern="0" spc="-32" dirty="0">
                <a:solidFill>
                  <a:srgbClr val="6D6D6D">
                    <a:alpha val="100000"/>
                  </a:srgbClr>
                </a:solidFill>
                <a:latin typeface="Inter Regular" pitchFamily="34" charset="0"/>
                <a:ea typeface="Inter Regular" pitchFamily="34" charset="-122"/>
                <a:cs typeface="Inter Regular" pitchFamily="34" charset="-120"/>
              </a:rPr>
              <a:t>Our organization prioritizes inclusive hiring, focusing on community impact and equitable access to opportunities for all. We believe diversity enhances our workplace and fuels innovation.</a:t>
            </a:r>
            <a:endParaRPr lang="en-US" sz="1600" dirty="0"/>
          </a:p>
        </p:txBody>
      </p:sp>
      <p:sp>
        <p:nvSpPr>
          <p:cNvPr id="27" name="Text 9"/>
          <p:cNvSpPr/>
          <p:nvPr/>
        </p:nvSpPr>
        <p:spPr>
          <a:xfrm>
            <a:off x="15876984" y="5791200"/>
            <a:ext cx="1274393" cy="372533"/>
          </a:xfrm>
          <a:prstGeom prst="rect">
            <a:avLst/>
          </a:prstGeom>
          <a:noFill/>
          <a:ln/>
        </p:spPr>
        <p:txBody>
          <a:bodyPr wrap="square" lIns="0" tIns="0" rIns="0" bIns="0" rtlCol="0" anchor="t"/>
          <a:lstStyle/>
          <a:p>
            <a:pPr marL="0" indent="0" algn="l">
              <a:lnSpc>
                <a:spcPts val="2400"/>
              </a:lnSpc>
              <a:buNone/>
            </a:pPr>
            <a:r>
              <a:rPr lang="en-US" sz="1600" kern="0" spc="-32" dirty="0">
                <a:solidFill>
                  <a:srgbClr val="000000">
                    <a:alpha val="100000"/>
                  </a:srgbClr>
                </a:solidFill>
                <a:latin typeface="Inter Medium" pitchFamily="34" charset="0"/>
                <a:ea typeface="Inter Medium" pitchFamily="34" charset="-122"/>
                <a:cs typeface="Inter Medium" pitchFamily="34" charset="-120"/>
              </a:rPr>
              <a:t>Social Equity</a:t>
            </a:r>
            <a:endParaRPr lang="en-US" sz="1600" dirty="0"/>
          </a:p>
        </p:txBody>
      </p:sp>
      <p:pic>
        <p:nvPicPr>
          <p:cNvPr id="28" name="Image 16" descr=" "/>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11126591" y="5054600"/>
            <a:ext cx="2108464" cy="2108200"/>
          </a:xfrm>
          <a:prstGeom prst="rect">
            <a:avLst/>
          </a:prstGeom>
        </p:spPr>
      </p:pic>
      <p:pic>
        <p:nvPicPr>
          <p:cNvPr id="29" name="Image 17" descr=" "/>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11126591" y="5054600"/>
            <a:ext cx="1984828" cy="1892361"/>
          </a:xfrm>
          <a:prstGeom prst="rect">
            <a:avLst/>
          </a:prstGeom>
        </p:spPr>
      </p:pic>
      <p:sp>
        <p:nvSpPr>
          <p:cNvPr id="30" name="Shape 10"/>
          <p:cNvSpPr/>
          <p:nvPr/>
        </p:nvSpPr>
        <p:spPr>
          <a:xfrm>
            <a:off x="11367921" y="5295900"/>
            <a:ext cx="1625803" cy="1625600"/>
          </a:xfrm>
          <a:prstGeom prst="ellipse">
            <a:avLst/>
          </a:prstGeom>
          <a:solidFill>
            <a:srgbClr val="FFFFFF">
              <a:alpha val="100000"/>
            </a:srgbClr>
          </a:solidFill>
          <a:ln/>
        </p:spPr>
        <p:txBody>
          <a:bodyPr/>
          <a:lstStyle/>
          <a:p>
            <a:endParaRPr lang="en-ID"/>
          </a:p>
        </p:txBody>
      </p:sp>
      <p:sp>
        <p:nvSpPr>
          <p:cNvPr id="31" name="Text 11"/>
          <p:cNvSpPr/>
          <p:nvPr/>
        </p:nvSpPr>
        <p:spPr>
          <a:xfrm>
            <a:off x="11698162" y="5702300"/>
            <a:ext cx="1134675" cy="931333"/>
          </a:xfrm>
          <a:prstGeom prst="rect">
            <a:avLst/>
          </a:prstGeom>
          <a:noFill/>
          <a:ln/>
        </p:spPr>
        <p:txBody>
          <a:bodyPr wrap="square" lIns="0" tIns="0" rIns="0" bIns="0" rtlCol="0" anchor="t"/>
          <a:lstStyle/>
          <a:p>
            <a:pPr marL="0" indent="0" algn="l">
              <a:lnSpc>
                <a:spcPts val="6000"/>
              </a:lnSpc>
              <a:buNone/>
            </a:pPr>
            <a:r>
              <a:rPr lang="en-US" sz="4000" kern="0" spc="-80" dirty="0">
                <a:solidFill>
                  <a:srgbClr val="EA185A">
                    <a:alpha val="100000"/>
                  </a:srgbClr>
                </a:solidFill>
                <a:latin typeface="Inter Medium" pitchFamily="34" charset="0"/>
                <a:ea typeface="Inter Medium" pitchFamily="34" charset="-122"/>
                <a:cs typeface="Inter Medium" pitchFamily="34" charset="-120"/>
              </a:rPr>
              <a:t>CO2</a:t>
            </a:r>
            <a:endParaRPr lang="en-US" sz="40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solidFill>
          <a:srgbClr val="000000"/>
        </a:solidFill>
        <a:effectLst/>
      </p:bgPr>
    </p:bg>
    <p:spTree>
      <p:nvGrpSpPr>
        <p:cNvPr id="1" name=""/>
        <p:cNvGrpSpPr/>
        <p:nvPr/>
      </p:nvGrpSpPr>
      <p:grpSpPr>
        <a:xfrm>
          <a:off x="0" y="0"/>
          <a:ext cx="0" cy="0"/>
          <a:chOff x="0" y="0"/>
          <a:chExt cx="0" cy="0"/>
        </a:xfrm>
      </p:grpSpPr>
      <p:pic>
        <p:nvPicPr>
          <p:cNvPr id="2" name="Image 0" descr=" "/>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128975" y="8655440"/>
            <a:ext cx="12453144" cy="5060560"/>
          </a:xfrm>
          <a:prstGeom prst="rect">
            <a:avLst/>
          </a:prstGeom>
        </p:spPr>
      </p:pic>
      <p:sp>
        <p:nvSpPr>
          <p:cNvPr id="3" name="Shape 0"/>
          <p:cNvSpPr/>
          <p:nvPr/>
        </p:nvSpPr>
        <p:spPr>
          <a:xfrm>
            <a:off x="10694737" y="1803400"/>
            <a:ext cx="63508" cy="63500"/>
          </a:xfrm>
          <a:prstGeom prst="ellipse">
            <a:avLst/>
          </a:prstGeom>
          <a:solidFill>
            <a:srgbClr val="D9D9D9">
              <a:alpha val="100000"/>
            </a:srgbClr>
          </a:solidFill>
          <a:ln/>
        </p:spPr>
        <p:txBody>
          <a:bodyPr/>
          <a:lstStyle/>
          <a:p>
            <a:endParaRPr lang="en-ID"/>
          </a:p>
        </p:txBody>
      </p:sp>
      <p:sp>
        <p:nvSpPr>
          <p:cNvPr id="4" name="Shape 1"/>
          <p:cNvSpPr/>
          <p:nvPr/>
        </p:nvSpPr>
        <p:spPr>
          <a:xfrm>
            <a:off x="6782648" y="4597400"/>
            <a:ext cx="63508" cy="63500"/>
          </a:xfrm>
          <a:prstGeom prst="ellipse">
            <a:avLst/>
          </a:prstGeom>
          <a:solidFill>
            <a:srgbClr val="D9D9D9">
              <a:alpha val="100000"/>
            </a:srgbClr>
          </a:solidFill>
          <a:ln/>
        </p:spPr>
        <p:txBody>
          <a:bodyPr/>
          <a:lstStyle/>
          <a:p>
            <a:endParaRPr lang="en-ID"/>
          </a:p>
        </p:txBody>
      </p:sp>
      <p:sp>
        <p:nvSpPr>
          <p:cNvPr id="7" name="Shape 2"/>
          <p:cNvSpPr/>
          <p:nvPr/>
        </p:nvSpPr>
        <p:spPr>
          <a:xfrm>
            <a:off x="-3483150" y="2274914"/>
            <a:ext cx="119095" cy="119080"/>
          </a:xfrm>
          <a:prstGeom prst="ellipse">
            <a:avLst/>
          </a:prstGeom>
          <a:solidFill>
            <a:srgbClr val="E94A89">
              <a:alpha val="10000"/>
            </a:srgbClr>
          </a:solidFill>
          <a:ln/>
        </p:spPr>
        <p:txBody>
          <a:bodyPr/>
          <a:lstStyle/>
          <a:p>
            <a:endParaRPr lang="en-ID"/>
          </a:p>
        </p:txBody>
      </p:sp>
      <p:sp>
        <p:nvSpPr>
          <p:cNvPr id="8" name="Shape 3"/>
          <p:cNvSpPr/>
          <p:nvPr/>
        </p:nvSpPr>
        <p:spPr>
          <a:xfrm>
            <a:off x="6639960" y="7573996"/>
            <a:ext cx="119095" cy="119080"/>
          </a:xfrm>
          <a:prstGeom prst="ellipse">
            <a:avLst/>
          </a:prstGeom>
          <a:solidFill>
            <a:srgbClr val="E94A89">
              <a:alpha val="10000"/>
            </a:srgbClr>
          </a:solidFill>
          <a:ln/>
        </p:spPr>
        <p:txBody>
          <a:bodyPr/>
          <a:lstStyle/>
          <a:p>
            <a:endParaRPr lang="en-ID"/>
          </a:p>
        </p:txBody>
      </p:sp>
      <p:sp>
        <p:nvSpPr>
          <p:cNvPr id="9" name="Shape 4"/>
          <p:cNvSpPr/>
          <p:nvPr/>
        </p:nvSpPr>
        <p:spPr>
          <a:xfrm>
            <a:off x="16274777" y="11872802"/>
            <a:ext cx="119095" cy="119080"/>
          </a:xfrm>
          <a:prstGeom prst="ellipse">
            <a:avLst/>
          </a:prstGeom>
          <a:solidFill>
            <a:srgbClr val="E94A89">
              <a:alpha val="10000"/>
            </a:srgbClr>
          </a:solidFill>
          <a:ln/>
        </p:spPr>
        <p:txBody>
          <a:bodyPr/>
          <a:lstStyle/>
          <a:p>
            <a:endParaRPr lang="en-ID"/>
          </a:p>
        </p:txBody>
      </p:sp>
      <p:sp>
        <p:nvSpPr>
          <p:cNvPr id="10" name="Shape 5"/>
          <p:cNvSpPr/>
          <p:nvPr/>
        </p:nvSpPr>
        <p:spPr>
          <a:xfrm>
            <a:off x="5472821" y="1036477"/>
            <a:ext cx="119095" cy="119080"/>
          </a:xfrm>
          <a:prstGeom prst="ellipse">
            <a:avLst/>
          </a:prstGeom>
          <a:solidFill>
            <a:srgbClr val="E94A89">
              <a:alpha val="10000"/>
            </a:srgbClr>
          </a:solidFill>
          <a:ln/>
        </p:spPr>
        <p:txBody>
          <a:bodyPr/>
          <a:lstStyle/>
          <a:p>
            <a:endParaRPr lang="en-ID"/>
          </a:p>
        </p:txBody>
      </p:sp>
      <p:sp>
        <p:nvSpPr>
          <p:cNvPr id="11" name="Shape 6"/>
          <p:cNvSpPr/>
          <p:nvPr/>
        </p:nvSpPr>
        <p:spPr>
          <a:xfrm>
            <a:off x="-1172701" y="1215097"/>
            <a:ext cx="119095" cy="119080"/>
          </a:xfrm>
          <a:prstGeom prst="ellipse">
            <a:avLst/>
          </a:prstGeom>
          <a:solidFill>
            <a:srgbClr val="E94A89">
              <a:alpha val="10000"/>
            </a:srgbClr>
          </a:solidFill>
          <a:ln/>
        </p:spPr>
        <p:txBody>
          <a:bodyPr/>
          <a:lstStyle/>
          <a:p>
            <a:endParaRPr lang="en-ID"/>
          </a:p>
        </p:txBody>
      </p:sp>
      <p:sp>
        <p:nvSpPr>
          <p:cNvPr id="12" name="Shape 7"/>
          <p:cNvSpPr/>
          <p:nvPr/>
        </p:nvSpPr>
        <p:spPr>
          <a:xfrm>
            <a:off x="9295788" y="2215373"/>
            <a:ext cx="119095" cy="119080"/>
          </a:xfrm>
          <a:prstGeom prst="ellipse">
            <a:avLst/>
          </a:prstGeom>
          <a:solidFill>
            <a:srgbClr val="E94A89">
              <a:alpha val="10000"/>
            </a:srgbClr>
          </a:solidFill>
          <a:ln/>
        </p:spPr>
        <p:txBody>
          <a:bodyPr/>
          <a:lstStyle/>
          <a:p>
            <a:endParaRPr lang="en-ID"/>
          </a:p>
        </p:txBody>
      </p:sp>
      <p:sp>
        <p:nvSpPr>
          <p:cNvPr id="13" name="Shape 8"/>
          <p:cNvSpPr/>
          <p:nvPr/>
        </p:nvSpPr>
        <p:spPr>
          <a:xfrm>
            <a:off x="17406180" y="10038962"/>
            <a:ext cx="119095" cy="119080"/>
          </a:xfrm>
          <a:prstGeom prst="ellipse">
            <a:avLst/>
          </a:prstGeom>
          <a:solidFill>
            <a:srgbClr val="E94A89">
              <a:alpha val="10000"/>
            </a:srgbClr>
          </a:solidFill>
          <a:ln/>
        </p:spPr>
        <p:txBody>
          <a:bodyPr/>
          <a:lstStyle/>
          <a:p>
            <a:endParaRPr lang="en-ID"/>
          </a:p>
        </p:txBody>
      </p:sp>
      <p:sp>
        <p:nvSpPr>
          <p:cNvPr id="14" name="Shape 9"/>
          <p:cNvSpPr/>
          <p:nvPr/>
        </p:nvSpPr>
        <p:spPr>
          <a:xfrm>
            <a:off x="768558" y="12063331"/>
            <a:ext cx="119095" cy="119080"/>
          </a:xfrm>
          <a:prstGeom prst="ellipse">
            <a:avLst/>
          </a:prstGeom>
          <a:solidFill>
            <a:srgbClr val="E94A89">
              <a:alpha val="10000"/>
            </a:srgbClr>
          </a:solidFill>
          <a:ln/>
        </p:spPr>
        <p:txBody>
          <a:bodyPr/>
          <a:lstStyle/>
          <a:p>
            <a:endParaRPr lang="en-ID"/>
          </a:p>
        </p:txBody>
      </p:sp>
      <p:sp>
        <p:nvSpPr>
          <p:cNvPr id="15" name="Shape 10"/>
          <p:cNvSpPr/>
          <p:nvPr/>
        </p:nvSpPr>
        <p:spPr>
          <a:xfrm>
            <a:off x="12582820" y="60016"/>
            <a:ext cx="119095" cy="119080"/>
          </a:xfrm>
          <a:prstGeom prst="ellipse">
            <a:avLst/>
          </a:prstGeom>
          <a:solidFill>
            <a:srgbClr val="E94A89">
              <a:alpha val="10000"/>
            </a:srgbClr>
          </a:solidFill>
          <a:ln/>
        </p:spPr>
        <p:txBody>
          <a:bodyPr/>
          <a:lstStyle/>
          <a:p>
            <a:endParaRPr lang="en-ID"/>
          </a:p>
        </p:txBody>
      </p:sp>
      <p:pic>
        <p:nvPicPr>
          <p:cNvPr id="24" name="Graphic 23">
            <a:extLst>
              <a:ext uri="{FF2B5EF4-FFF2-40B4-BE49-F238E27FC236}">
                <a16:creationId xmlns:a16="http://schemas.microsoft.com/office/drawing/2014/main" id="{098711E5-645E-42D7-9657-9AAFC370E34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0" y="15240"/>
            <a:ext cx="24387048" cy="14107130"/>
          </a:xfrm>
          <a:prstGeom prst="rect">
            <a:avLst/>
          </a:prstGeom>
        </p:spPr>
      </p:pic>
      <p:pic>
        <p:nvPicPr>
          <p:cNvPr id="16" name="Image 3" descr=" "/>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524191" y="2995575"/>
            <a:ext cx="9821329" cy="9750127"/>
          </a:xfrm>
          <a:prstGeom prst="rect">
            <a:avLst/>
          </a:prstGeom>
        </p:spPr>
      </p:pic>
      <p:sp>
        <p:nvSpPr>
          <p:cNvPr id="17" name="Shape 11"/>
          <p:cNvSpPr/>
          <p:nvPr/>
        </p:nvSpPr>
        <p:spPr>
          <a:xfrm>
            <a:off x="12320540" y="0"/>
            <a:ext cx="12066508" cy="13716000"/>
          </a:xfrm>
          <a:prstGeom prst="rect">
            <a:avLst/>
          </a:prstGeom>
          <a:solidFill>
            <a:srgbClr val="000000">
              <a:alpha val="100000"/>
            </a:srgbClr>
          </a:solidFill>
          <a:ln/>
        </p:spPr>
        <p:txBody>
          <a:bodyPr/>
          <a:lstStyle/>
          <a:p>
            <a:endParaRPr lang="en-ID"/>
          </a:p>
        </p:txBody>
      </p:sp>
      <p:pic>
        <p:nvPicPr>
          <p:cNvPr id="18" name="Image 4" descr=" "/>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2828603" y="12255500"/>
            <a:ext cx="393749" cy="393700"/>
          </a:xfrm>
          <a:prstGeom prst="rect">
            <a:avLst/>
          </a:prstGeom>
        </p:spPr>
      </p:pic>
      <p:sp>
        <p:nvSpPr>
          <p:cNvPr id="19" name="Text 12"/>
          <p:cNvSpPr/>
          <p:nvPr/>
        </p:nvSpPr>
        <p:spPr>
          <a:xfrm>
            <a:off x="1524191" y="1524000"/>
            <a:ext cx="8103613" cy="1092200"/>
          </a:xfrm>
          <a:prstGeom prst="rect">
            <a:avLst/>
          </a:prstGeom>
          <a:noFill/>
          <a:ln/>
        </p:spPr>
        <p:txBody>
          <a:bodyPr wrap="square" lIns="0" tIns="0" rIns="0" bIns="0" rtlCol="0" anchor="t"/>
          <a:lstStyle/>
          <a:p>
            <a:pPr marL="0" indent="0" algn="l">
              <a:lnSpc>
                <a:spcPts val="6600"/>
              </a:lnSpc>
              <a:buNone/>
            </a:pPr>
            <a:r>
              <a:rPr lang="en-US" sz="6000" kern="0" spc="-240" dirty="0">
                <a:solidFill>
                  <a:srgbClr val="FFFFFF">
                    <a:alpha val="100000"/>
                  </a:srgbClr>
                </a:solidFill>
                <a:latin typeface="Inter Regular" pitchFamily="34" charset="0"/>
                <a:ea typeface="Inter Regular" pitchFamily="34" charset="-122"/>
                <a:cs typeface="Inter Regular" pitchFamily="34" charset="-120"/>
              </a:rPr>
              <a:t>Dear Stakeholders,</a:t>
            </a:r>
            <a:endParaRPr lang="en-US" sz="6000" dirty="0"/>
          </a:p>
        </p:txBody>
      </p:sp>
      <p:sp>
        <p:nvSpPr>
          <p:cNvPr id="20" name="Text 13"/>
          <p:cNvSpPr/>
          <p:nvPr/>
        </p:nvSpPr>
        <p:spPr>
          <a:xfrm>
            <a:off x="14530616" y="3683000"/>
            <a:ext cx="7934258" cy="4656667"/>
          </a:xfrm>
          <a:prstGeom prst="rect">
            <a:avLst/>
          </a:prstGeom>
          <a:noFill/>
          <a:ln/>
        </p:spPr>
        <p:txBody>
          <a:bodyPr wrap="square" lIns="0" tIns="0" rIns="0" bIns="0" rtlCol="0" anchor="t"/>
          <a:lstStyle/>
          <a:p>
            <a:pPr marL="0" indent="0" algn="l">
              <a:lnSpc>
                <a:spcPts val="3000"/>
              </a:lnSpc>
              <a:buNone/>
            </a:pPr>
            <a:r>
              <a:rPr lang="en-US" sz="2000" kern="0" spc="-40" dirty="0">
                <a:solidFill>
                  <a:srgbClr val="FFFFFF">
                    <a:alpha val="100000"/>
                  </a:srgbClr>
                </a:solidFill>
                <a:latin typeface="Inter Medium" pitchFamily="34" charset="0"/>
                <a:ea typeface="Inter Medium" pitchFamily="34" charset="-122"/>
                <a:cs typeface="Inter Medium" pitchFamily="34" charset="-120"/>
              </a:rPr>
              <a:t>In 2025, we deepened our commitment to responsible business practices. From cutting carbon emissions by 18%, to increasing community investment and building more inclusive teams, our CSR strategy continues to evolve with purpose.</a:t>
            </a:r>
            <a:endParaRPr lang="en-US" sz="2000" dirty="0"/>
          </a:p>
          <a:p>
            <a:pPr marL="0" indent="0" algn="l">
              <a:lnSpc>
                <a:spcPts val="3000"/>
              </a:lnSpc>
              <a:buNone/>
            </a:pPr>
            <a:r>
              <a:rPr lang="en-US" sz="2000" kern="0" spc="-40" dirty="0">
                <a:solidFill>
                  <a:srgbClr val="FFFFFF">
                    <a:alpha val="100000"/>
                  </a:srgbClr>
                </a:solidFill>
                <a:latin typeface="Inter Medium" pitchFamily="34" charset="0"/>
                <a:ea typeface="Inter Medium" pitchFamily="34" charset="-122"/>
                <a:cs typeface="Inter Medium" pitchFamily="34" charset="-120"/>
              </a:rPr>
              <a:t>This year wasn’t without its challenges. Supply chain disruptions and climate-related risks tested our resilience. But through collaboration and innovation, we stayed on course.</a:t>
            </a:r>
            <a:endParaRPr lang="en-US" sz="2000" dirty="0"/>
          </a:p>
          <a:p>
            <a:pPr marL="0" indent="0" algn="l">
              <a:lnSpc>
                <a:spcPts val="3000"/>
              </a:lnSpc>
              <a:buNone/>
            </a:pPr>
            <a:r>
              <a:rPr lang="en-US" sz="2000" kern="0" spc="-40" dirty="0">
                <a:solidFill>
                  <a:srgbClr val="FFFFFF">
                    <a:alpha val="100000"/>
                  </a:srgbClr>
                </a:solidFill>
                <a:latin typeface="Inter Medium" pitchFamily="34" charset="0"/>
                <a:ea typeface="Inter Medium" pitchFamily="34" charset="-122"/>
                <a:cs typeface="Inter Medium" pitchFamily="34" charset="-120"/>
              </a:rPr>
              <a:t>We are proud of the progress outlined in this report. Yet we know our journey is ongoing. In 2025, we will double down on ESG transparency, green innovation, and social equity because we believe that doing good is inseparable from doing well.</a:t>
            </a:r>
            <a:endParaRPr lang="en-US" sz="2000" dirty="0"/>
          </a:p>
          <a:p>
            <a:pPr marL="0" indent="0" algn="l">
              <a:lnSpc>
                <a:spcPts val="3000"/>
              </a:lnSpc>
              <a:buNone/>
            </a:pPr>
            <a:r>
              <a:rPr lang="en-US" sz="2000" kern="0" spc="-40" dirty="0">
                <a:solidFill>
                  <a:srgbClr val="FFFFFF">
                    <a:alpha val="100000"/>
                  </a:srgbClr>
                </a:solidFill>
                <a:latin typeface="Inter Medium" pitchFamily="34" charset="0"/>
                <a:ea typeface="Inter Medium" pitchFamily="34" charset="-122"/>
                <a:cs typeface="Inter Medium" pitchFamily="34" charset="-120"/>
              </a:rPr>
              <a:t>Thank you for being part of this shared vision for a better future.</a:t>
            </a:r>
            <a:endParaRPr lang="en-US" sz="2000" dirty="0"/>
          </a:p>
        </p:txBody>
      </p:sp>
      <p:sp>
        <p:nvSpPr>
          <p:cNvPr id="21" name="Text 14"/>
          <p:cNvSpPr/>
          <p:nvPr/>
        </p:nvSpPr>
        <p:spPr>
          <a:xfrm>
            <a:off x="14517915" y="8509000"/>
            <a:ext cx="2777414" cy="1608667"/>
          </a:xfrm>
          <a:prstGeom prst="rect">
            <a:avLst/>
          </a:prstGeom>
          <a:noFill/>
          <a:ln/>
        </p:spPr>
        <p:txBody>
          <a:bodyPr wrap="square" lIns="0" tIns="0" rIns="0" bIns="0" rtlCol="0" anchor="t"/>
          <a:lstStyle/>
          <a:p>
            <a:pPr marL="0" indent="0" algn="l">
              <a:lnSpc>
                <a:spcPts val="3000"/>
              </a:lnSpc>
              <a:buNone/>
            </a:pPr>
            <a:r>
              <a:rPr lang="en-US" sz="2000" kern="0" spc="-40" dirty="0">
                <a:solidFill>
                  <a:srgbClr val="FFFFFF">
                    <a:alpha val="100000"/>
                  </a:srgbClr>
                </a:solidFill>
                <a:latin typeface="Inter Medium" pitchFamily="34" charset="0"/>
                <a:ea typeface="Inter Medium" pitchFamily="34" charset="-122"/>
                <a:cs typeface="Inter Medium" pitchFamily="34" charset="-120"/>
              </a:rPr>
              <a:t>Sincerely,</a:t>
            </a:r>
          </a:p>
          <a:p>
            <a:pPr marL="0" indent="0" algn="l">
              <a:lnSpc>
                <a:spcPts val="3000"/>
              </a:lnSpc>
              <a:buNone/>
            </a:pPr>
            <a:endParaRPr lang="en-US" sz="2000" dirty="0"/>
          </a:p>
          <a:p>
            <a:pPr marL="0" indent="0" algn="l">
              <a:lnSpc>
                <a:spcPts val="3000"/>
              </a:lnSpc>
              <a:buNone/>
            </a:pPr>
            <a:r>
              <a:rPr lang="en-US" sz="2000" kern="0" spc="-40" dirty="0">
                <a:solidFill>
                  <a:srgbClr val="FFFFFF">
                    <a:alpha val="100000"/>
                  </a:srgbClr>
                </a:solidFill>
                <a:latin typeface="Inter Medium" pitchFamily="34" charset="0"/>
                <a:ea typeface="Inter Medium" pitchFamily="34" charset="-122"/>
                <a:cs typeface="Inter Medium" pitchFamily="34" charset="-120"/>
              </a:rPr>
              <a:t>Dani</a:t>
            </a:r>
          </a:p>
          <a:p>
            <a:pPr marL="0" indent="0" algn="l">
              <a:lnSpc>
                <a:spcPts val="3000"/>
              </a:lnSpc>
              <a:buNone/>
            </a:pPr>
            <a:r>
              <a:rPr lang="en-US" sz="2000" kern="0" spc="-40" dirty="0">
                <a:solidFill>
                  <a:srgbClr val="888888">
                    <a:alpha val="100000"/>
                  </a:srgbClr>
                </a:solidFill>
                <a:latin typeface="Inter Medium" pitchFamily="34" charset="0"/>
                <a:ea typeface="Inter Medium" pitchFamily="34" charset="-122"/>
                <a:cs typeface="Inter Medium" pitchFamily="34" charset="-120"/>
              </a:rPr>
              <a:t>Chief Executive Officer</a:t>
            </a:r>
            <a:endParaRPr lang="en-US" sz="2000" dirty="0"/>
          </a:p>
        </p:txBody>
      </p:sp>
      <p:sp>
        <p:nvSpPr>
          <p:cNvPr id="22" name="Text 15"/>
          <p:cNvSpPr/>
          <p:nvPr/>
        </p:nvSpPr>
        <p:spPr>
          <a:xfrm>
            <a:off x="18823753" y="12090400"/>
            <a:ext cx="4106847" cy="677333"/>
          </a:xfrm>
          <a:prstGeom prst="rect">
            <a:avLst/>
          </a:prstGeom>
          <a:noFill/>
          <a:ln/>
        </p:spPr>
        <p:txBody>
          <a:bodyPr wrap="square" lIns="0" tIns="0" rIns="0" bIns="0" rtlCol="0" anchor="t"/>
          <a:lstStyle/>
          <a:p>
            <a:pPr marL="0" indent="0" algn="l">
              <a:lnSpc>
                <a:spcPts val="2400"/>
              </a:lnSpc>
              <a:buNone/>
            </a:pPr>
            <a:r>
              <a:rPr lang="en-US" sz="1600" kern="0" spc="-32" dirty="0">
                <a:solidFill>
                  <a:srgbClr val="6D6D6D">
                    <a:alpha val="100000"/>
                  </a:srgbClr>
                </a:solidFill>
                <a:latin typeface="Inter Regular" pitchFamily="34" charset="0"/>
                <a:ea typeface="Inter Regular" pitchFamily="34" charset="-122"/>
                <a:cs typeface="Inter Regular" pitchFamily="34" charset="-120"/>
              </a:rPr>
              <a:t>"A leader knows, goes, and shows the way." - John C. Maxwell</a:t>
            </a:r>
            <a:endParaRPr lang="en-US" sz="1600" dirty="0"/>
          </a:p>
        </p:txBody>
      </p:sp>
      <p:sp>
        <p:nvSpPr>
          <p:cNvPr id="23" name="Text 16"/>
          <p:cNvSpPr/>
          <p:nvPr/>
        </p:nvSpPr>
        <p:spPr>
          <a:xfrm>
            <a:off x="21249756" y="1524000"/>
            <a:ext cx="1680843" cy="372533"/>
          </a:xfrm>
          <a:prstGeom prst="rect">
            <a:avLst/>
          </a:prstGeom>
          <a:noFill/>
          <a:ln/>
        </p:spPr>
        <p:txBody>
          <a:bodyPr wrap="square" lIns="0" tIns="0" rIns="0" bIns="0" rtlCol="0" anchor="t"/>
          <a:lstStyle/>
          <a:p>
            <a:pPr marL="0" indent="0" algn="l">
              <a:lnSpc>
                <a:spcPts val="2400"/>
              </a:lnSpc>
              <a:buNone/>
            </a:pPr>
            <a:r>
              <a:rPr lang="en-US" sz="1600" kern="0" spc="-32" dirty="0">
                <a:solidFill>
                  <a:srgbClr val="FFFFFF">
                    <a:alpha val="100000"/>
                  </a:srgbClr>
                </a:solidFill>
                <a:latin typeface="Inter Regular" pitchFamily="34" charset="0"/>
                <a:ea typeface="Inter Regular" pitchFamily="34" charset="-122"/>
                <a:cs typeface="Inter Regular" pitchFamily="34" charset="-120"/>
              </a:rPr>
              <a:t>CSR Report 2025</a:t>
            </a:r>
            <a:endParaRPr lang="en-US" sz="16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solidFill>
          <a:srgbClr val="000000"/>
        </a:solidFill>
        <a:effectLst/>
      </p:bgPr>
    </p:bg>
    <p:spTree>
      <p:nvGrpSpPr>
        <p:cNvPr id="1" name=""/>
        <p:cNvGrpSpPr/>
        <p:nvPr/>
      </p:nvGrpSpPr>
      <p:grpSpPr>
        <a:xfrm>
          <a:off x="0" y="0"/>
          <a:ext cx="0" cy="0"/>
          <a:chOff x="0" y="0"/>
          <a:chExt cx="0" cy="0"/>
        </a:xfrm>
      </p:grpSpPr>
      <p:sp>
        <p:nvSpPr>
          <p:cNvPr id="6" name="Text 0"/>
          <p:cNvSpPr/>
          <p:nvPr/>
        </p:nvSpPr>
        <p:spPr>
          <a:xfrm>
            <a:off x="1524191" y="1524000"/>
            <a:ext cx="8103613" cy="3606800"/>
          </a:xfrm>
          <a:prstGeom prst="rect">
            <a:avLst/>
          </a:prstGeom>
          <a:noFill/>
          <a:ln/>
        </p:spPr>
        <p:txBody>
          <a:bodyPr wrap="square" lIns="0" tIns="0" rIns="0" bIns="0" rtlCol="0" anchor="t"/>
          <a:lstStyle/>
          <a:p>
            <a:pPr marL="0" indent="0" algn="l">
              <a:lnSpc>
                <a:spcPts val="6600"/>
              </a:lnSpc>
              <a:buNone/>
            </a:pPr>
            <a:r>
              <a:rPr lang="en-US" sz="6000" kern="0" spc="-240" dirty="0">
                <a:solidFill>
                  <a:srgbClr val="FFFFFF">
                    <a:alpha val="100000"/>
                  </a:srgbClr>
                </a:solidFill>
                <a:latin typeface="Inter Regular" pitchFamily="34" charset="0"/>
                <a:ea typeface="Inter Regular" pitchFamily="34" charset="-122"/>
                <a:cs typeface="Inter Regular" pitchFamily="34" charset="-120"/>
              </a:rPr>
              <a:t>Understanding Stakeholder Expectations and Focusing on Materiality</a:t>
            </a:r>
            <a:endParaRPr lang="en-US" sz="6000" dirty="0"/>
          </a:p>
        </p:txBody>
      </p:sp>
      <p:sp>
        <p:nvSpPr>
          <p:cNvPr id="7" name="Text 1"/>
          <p:cNvSpPr/>
          <p:nvPr/>
        </p:nvSpPr>
        <p:spPr>
          <a:xfrm>
            <a:off x="1524191" y="5130800"/>
            <a:ext cx="6024786" cy="1286933"/>
          </a:xfrm>
          <a:prstGeom prst="rect">
            <a:avLst/>
          </a:prstGeom>
          <a:noFill/>
          <a:ln/>
        </p:spPr>
        <p:txBody>
          <a:bodyPr wrap="square" lIns="0" tIns="0" rIns="0" bIns="0" rtlCol="0" anchor="t"/>
          <a:lstStyle/>
          <a:p>
            <a:pPr marL="0" indent="0" algn="l">
              <a:lnSpc>
                <a:spcPts val="2400"/>
              </a:lnSpc>
              <a:buNone/>
            </a:pPr>
            <a:r>
              <a:rPr lang="en-US" sz="1600" kern="0" spc="-32" dirty="0">
                <a:solidFill>
                  <a:srgbClr val="FFFFFF">
                    <a:alpha val="100000"/>
                  </a:srgbClr>
                </a:solidFill>
                <a:latin typeface="Inter Regular" pitchFamily="34" charset="0"/>
                <a:ea typeface="Inter Regular" pitchFamily="34" charset="-122"/>
                <a:cs typeface="Inter Regular" pitchFamily="34" charset="-120"/>
              </a:rPr>
              <a:t>Through continuous engagement with our stakeholders, we’ve identified the CSR themes most critical to trust, transparency, and long-term value. These inputs shape the goals and actions detailed in this report.</a:t>
            </a:r>
            <a:endParaRPr lang="en-US" sz="1600" dirty="0"/>
          </a:p>
        </p:txBody>
      </p:sp>
      <p:sp>
        <p:nvSpPr>
          <p:cNvPr id="8" name="Text 2"/>
          <p:cNvSpPr/>
          <p:nvPr/>
        </p:nvSpPr>
        <p:spPr>
          <a:xfrm>
            <a:off x="1524191" y="12090400"/>
            <a:ext cx="7917323" cy="677333"/>
          </a:xfrm>
          <a:prstGeom prst="rect">
            <a:avLst/>
          </a:prstGeom>
          <a:noFill/>
          <a:ln/>
        </p:spPr>
        <p:txBody>
          <a:bodyPr wrap="square" lIns="0" tIns="0" rIns="0" bIns="0" rtlCol="0" anchor="t"/>
          <a:lstStyle/>
          <a:p>
            <a:pPr marL="0" indent="0" algn="l">
              <a:lnSpc>
                <a:spcPts val="2400"/>
              </a:lnSpc>
              <a:buNone/>
            </a:pPr>
            <a:r>
              <a:rPr lang="en-US" sz="1600" kern="0" spc="-32" dirty="0">
                <a:solidFill>
                  <a:srgbClr val="888888">
                    <a:alpha val="100000"/>
                  </a:srgbClr>
                </a:solidFill>
                <a:latin typeface="Inter Regular" pitchFamily="34" charset="0"/>
                <a:ea typeface="Inter Regular" pitchFamily="34" charset="-122"/>
                <a:cs typeface="Inter Regular" pitchFamily="34" charset="-120"/>
              </a:rPr>
              <a:t>"Regular engagement with stakeholders has revealed key CSR themes that build trust and long-term value, shaping the goals in this report."</a:t>
            </a:r>
            <a:endParaRPr lang="en-US" sz="1600" dirty="0"/>
          </a:p>
        </p:txBody>
      </p:sp>
      <p:grpSp>
        <p:nvGrpSpPr>
          <p:cNvPr id="36" name="Group 35">
            <a:extLst>
              <a:ext uri="{FF2B5EF4-FFF2-40B4-BE49-F238E27FC236}">
                <a16:creationId xmlns:a16="http://schemas.microsoft.com/office/drawing/2014/main" id="{45513AD4-F329-48C8-9F3F-A918E5878C35}"/>
              </a:ext>
            </a:extLst>
          </p:cNvPr>
          <p:cNvGrpSpPr/>
          <p:nvPr/>
        </p:nvGrpSpPr>
        <p:grpSpPr>
          <a:xfrm>
            <a:off x="11758976" y="1884260"/>
            <a:ext cx="11980948" cy="10629316"/>
            <a:chOff x="11758976" y="1884260"/>
            <a:chExt cx="11980948" cy="10629316"/>
          </a:xfrm>
        </p:grpSpPr>
        <p:pic>
          <p:nvPicPr>
            <p:cNvPr id="2" name="Image 0" descr=" "/>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925862" y="1884260"/>
              <a:ext cx="10814062" cy="10629316"/>
            </a:xfrm>
            <a:prstGeom prst="rect">
              <a:avLst/>
            </a:prstGeom>
          </p:spPr>
        </p:pic>
        <p:pic>
          <p:nvPicPr>
            <p:cNvPr id="3" name="Image 1" descr=" "/>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8322102" y="2451100"/>
              <a:ext cx="12702" cy="9398000"/>
            </a:xfrm>
            <a:prstGeom prst="rect">
              <a:avLst/>
            </a:prstGeom>
          </p:spPr>
        </p:pic>
        <p:pic>
          <p:nvPicPr>
            <p:cNvPr id="4" name="Image 2" descr=" "/>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3603400" y="2471527"/>
              <a:ext cx="9373772" cy="9395247"/>
            </a:xfrm>
            <a:prstGeom prst="rect">
              <a:avLst/>
            </a:prstGeom>
          </p:spPr>
        </p:pic>
        <p:pic>
          <p:nvPicPr>
            <p:cNvPr id="5" name="Image 3" descr=" "/>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3597049" y="2476500"/>
              <a:ext cx="9380122" cy="9378950"/>
            </a:xfrm>
            <a:prstGeom prst="rect">
              <a:avLst/>
            </a:prstGeom>
          </p:spPr>
        </p:pic>
        <p:sp>
          <p:nvSpPr>
            <p:cNvPr id="9" name="Text 3"/>
            <p:cNvSpPr/>
            <p:nvPr/>
          </p:nvSpPr>
          <p:spPr>
            <a:xfrm rot="21600000">
              <a:off x="17388411" y="12034982"/>
              <a:ext cx="1871367" cy="372533"/>
            </a:xfrm>
            <a:prstGeom prst="rect">
              <a:avLst/>
            </a:prstGeom>
            <a:noFill/>
            <a:ln/>
          </p:spPr>
          <p:txBody>
            <a:bodyPr wrap="square" lIns="0" tIns="0" rIns="0" bIns="0" rtlCol="0" anchor="t"/>
            <a:lstStyle/>
            <a:p>
              <a:pPr marL="0" indent="0" algn="l">
                <a:lnSpc>
                  <a:spcPts val="2400"/>
                </a:lnSpc>
                <a:buNone/>
              </a:pPr>
              <a:r>
                <a:rPr lang="en-US" sz="1600" kern="0" spc="-32" dirty="0">
                  <a:solidFill>
                    <a:srgbClr val="FFFFFF">
                      <a:alpha val="100000"/>
                    </a:srgbClr>
                  </a:solidFill>
                  <a:latin typeface="Inter Regular" pitchFamily="34" charset="0"/>
                  <a:ea typeface="Inter Regular" pitchFamily="34" charset="-122"/>
                  <a:cs typeface="Inter Regular" pitchFamily="34" charset="-120"/>
                </a:rPr>
                <a:t>Impact on Business</a:t>
              </a:r>
              <a:endParaRPr lang="en-US" sz="1600" dirty="0"/>
            </a:p>
          </p:txBody>
        </p:sp>
        <p:sp>
          <p:nvSpPr>
            <p:cNvPr id="10" name="Text 4"/>
            <p:cNvSpPr/>
            <p:nvPr/>
          </p:nvSpPr>
          <p:spPr>
            <a:xfrm rot="21600000">
              <a:off x="11758976" y="6861608"/>
              <a:ext cx="1528424" cy="677333"/>
            </a:xfrm>
            <a:prstGeom prst="rect">
              <a:avLst/>
            </a:prstGeom>
            <a:noFill/>
            <a:ln/>
          </p:spPr>
          <p:txBody>
            <a:bodyPr wrap="square" lIns="0" tIns="0" rIns="0" bIns="0" rtlCol="0" anchor="t"/>
            <a:lstStyle/>
            <a:p>
              <a:pPr marL="0" indent="0" algn="ctr">
                <a:lnSpc>
                  <a:spcPts val="2400"/>
                </a:lnSpc>
                <a:buNone/>
              </a:pPr>
              <a:r>
                <a:rPr lang="en-US" sz="1600" kern="0" spc="-32" dirty="0">
                  <a:solidFill>
                    <a:srgbClr val="FFFFFF">
                      <a:alpha val="100000"/>
                    </a:srgbClr>
                  </a:solidFill>
                  <a:latin typeface="Inter Regular" pitchFamily="34" charset="0"/>
                  <a:ea typeface="Inter Regular" pitchFamily="34" charset="-122"/>
                  <a:cs typeface="Inter Regular" pitchFamily="34" charset="-120"/>
                </a:rPr>
                <a:t>Importance to Stakeholders</a:t>
              </a:r>
              <a:endParaRPr lang="en-US" sz="1600" dirty="0"/>
            </a:p>
          </p:txBody>
        </p:sp>
        <p:pic>
          <p:nvPicPr>
            <p:cNvPr id="11" name="Image 4" descr=" "/>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5025978" y="3009900"/>
              <a:ext cx="1549594" cy="1549400"/>
            </a:xfrm>
            <a:prstGeom prst="rect">
              <a:avLst/>
            </a:prstGeom>
          </p:spPr>
        </p:pic>
        <p:pic>
          <p:nvPicPr>
            <p:cNvPr id="12" name="Image 5" descr=" "/>
            <p:cNvPicPr>
              <a:picLocks noChangeAspect="1"/>
            </p:cNvPicPr>
            <p:nvPr/>
          </p:nvPicPr>
          <p:blipFill>
            <a:blip r:embed="rId11">
              <a:extLst>
                <a:ext uri="{96DAC541-7B7A-43D3-8B79-37D633B846F1}">
                  <asvg:svgBlip xmlns:asvg="http://schemas.microsoft.com/office/drawing/2016/SVG/main" r:embed="rId13"/>
                </a:ext>
              </a:extLst>
            </a:blip>
            <a:stretch>
              <a:fillRect/>
            </a:stretch>
          </p:blipFill>
          <p:spPr>
            <a:xfrm>
              <a:off x="19623953" y="3009900"/>
              <a:ext cx="1549594" cy="1549400"/>
            </a:xfrm>
            <a:prstGeom prst="rect">
              <a:avLst/>
            </a:prstGeom>
          </p:spPr>
        </p:pic>
        <p:pic>
          <p:nvPicPr>
            <p:cNvPr id="13" name="Image 6" descr=" "/>
            <p:cNvPicPr>
              <a:picLocks noChangeAspect="1"/>
            </p:cNvPicPr>
            <p:nvPr/>
          </p:nvPicPr>
          <p:blipFill>
            <a:blip r:embed="rId11">
              <a:extLst>
                <a:ext uri="{96DAC541-7B7A-43D3-8B79-37D633B846F1}">
                  <asvg:svgBlip xmlns:asvg="http://schemas.microsoft.com/office/drawing/2016/SVG/main" r:embed="rId14"/>
                </a:ext>
              </a:extLst>
            </a:blip>
            <a:stretch>
              <a:fillRect/>
            </a:stretch>
          </p:blipFill>
          <p:spPr>
            <a:xfrm>
              <a:off x="19623953" y="4927600"/>
              <a:ext cx="1549594" cy="1549400"/>
            </a:xfrm>
            <a:prstGeom prst="rect">
              <a:avLst/>
            </a:prstGeom>
          </p:spPr>
        </p:pic>
        <p:sp>
          <p:nvSpPr>
            <p:cNvPr id="14" name="Text 5"/>
            <p:cNvSpPr/>
            <p:nvPr/>
          </p:nvSpPr>
          <p:spPr>
            <a:xfrm>
              <a:off x="15601783" y="3975100"/>
              <a:ext cx="385281" cy="372533"/>
            </a:xfrm>
            <a:prstGeom prst="rect">
              <a:avLst/>
            </a:prstGeom>
            <a:noFill/>
            <a:ln/>
          </p:spPr>
          <p:txBody>
            <a:bodyPr wrap="square" lIns="0" tIns="0" rIns="0" bIns="0" rtlCol="0" anchor="t"/>
            <a:lstStyle/>
            <a:p>
              <a:pPr marL="0" indent="0" algn="ctr">
                <a:lnSpc>
                  <a:spcPts val="2400"/>
                </a:lnSpc>
                <a:buNone/>
              </a:pPr>
              <a:r>
                <a:rPr lang="en-US" sz="1600" kern="0" spc="-32" dirty="0">
                  <a:solidFill>
                    <a:srgbClr val="FFFFFF">
                      <a:alpha val="100000"/>
                    </a:srgbClr>
                  </a:solidFill>
                  <a:latin typeface="Inter Medium" pitchFamily="34" charset="0"/>
                  <a:ea typeface="Inter Medium" pitchFamily="34" charset="-122"/>
                  <a:cs typeface="Inter Medium" pitchFamily="34" charset="-120"/>
                </a:rPr>
                <a:t>DEI</a:t>
              </a:r>
              <a:endParaRPr lang="en-US" sz="1600" dirty="0"/>
            </a:p>
          </p:txBody>
        </p:sp>
        <p:sp>
          <p:nvSpPr>
            <p:cNvPr id="15" name="Text 6"/>
            <p:cNvSpPr/>
            <p:nvPr/>
          </p:nvSpPr>
          <p:spPr>
            <a:xfrm>
              <a:off x="19767904" y="3975100"/>
              <a:ext cx="1236288" cy="372533"/>
            </a:xfrm>
            <a:prstGeom prst="rect">
              <a:avLst/>
            </a:prstGeom>
            <a:noFill/>
            <a:ln/>
          </p:spPr>
          <p:txBody>
            <a:bodyPr wrap="square" lIns="0" tIns="0" rIns="0" bIns="0" rtlCol="0" anchor="t"/>
            <a:lstStyle/>
            <a:p>
              <a:pPr marL="0" indent="0" algn="ctr">
                <a:lnSpc>
                  <a:spcPts val="2400"/>
                </a:lnSpc>
                <a:buNone/>
              </a:pPr>
              <a:r>
                <a:rPr lang="en-US" sz="1600" kern="0" spc="-32" dirty="0">
                  <a:solidFill>
                    <a:srgbClr val="FFFFFF">
                      <a:alpha val="100000"/>
                    </a:srgbClr>
                  </a:solidFill>
                  <a:latin typeface="Inter Regular" pitchFamily="34" charset="0"/>
                  <a:ea typeface="Inter Regular" pitchFamily="34" charset="-122"/>
                  <a:cs typeface="Inter Regular" pitchFamily="34" charset="-120"/>
                </a:rPr>
                <a:t>Data privacy</a:t>
              </a:r>
              <a:endParaRPr lang="en-US" sz="1600" dirty="0"/>
            </a:p>
          </p:txBody>
        </p:sp>
        <p:sp>
          <p:nvSpPr>
            <p:cNvPr id="16" name="Text 7"/>
            <p:cNvSpPr/>
            <p:nvPr/>
          </p:nvSpPr>
          <p:spPr>
            <a:xfrm>
              <a:off x="19780606" y="5765800"/>
              <a:ext cx="1223586" cy="677333"/>
            </a:xfrm>
            <a:prstGeom prst="rect">
              <a:avLst/>
            </a:prstGeom>
            <a:noFill/>
            <a:ln/>
          </p:spPr>
          <p:txBody>
            <a:bodyPr wrap="square" lIns="0" tIns="0" rIns="0" bIns="0" rtlCol="0" anchor="t"/>
            <a:lstStyle/>
            <a:p>
              <a:pPr marL="0" indent="0" algn="ctr">
                <a:lnSpc>
                  <a:spcPts val="2400"/>
                </a:lnSpc>
                <a:buNone/>
              </a:pPr>
              <a:r>
                <a:rPr lang="en-US" sz="1600" kern="0" spc="-32" dirty="0">
                  <a:solidFill>
                    <a:srgbClr val="FFFFFF">
                      <a:alpha val="100000"/>
                    </a:srgbClr>
                  </a:solidFill>
                  <a:latin typeface="Inter Regular" pitchFamily="34" charset="0"/>
                  <a:ea typeface="Inter Regular" pitchFamily="34" charset="-122"/>
                  <a:cs typeface="Inter Regular" pitchFamily="34" charset="-120"/>
                </a:rPr>
                <a:t>Ethical sourcing</a:t>
              </a:r>
              <a:endParaRPr lang="en-US" sz="1600" dirty="0"/>
            </a:p>
          </p:txBody>
        </p:sp>
        <p:pic>
          <p:nvPicPr>
            <p:cNvPr id="18" name="Image 8" descr=" "/>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5581933" y="3375290"/>
              <a:ext cx="437671" cy="437621"/>
            </a:xfrm>
            <a:prstGeom prst="rect">
              <a:avLst/>
            </a:prstGeom>
          </p:spPr>
        </p:pic>
        <p:pic>
          <p:nvPicPr>
            <p:cNvPr id="19" name="Image 9" descr=" "/>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5671898" y="3510881"/>
              <a:ext cx="246713" cy="166437"/>
            </a:xfrm>
            <a:prstGeom prst="rect">
              <a:avLst/>
            </a:prstGeom>
          </p:spPr>
        </p:pic>
        <p:pic>
          <p:nvPicPr>
            <p:cNvPr id="20" name="Image 10" descr=" "/>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15813377" y="3510883"/>
              <a:ext cx="116262" cy="105245"/>
            </a:xfrm>
            <a:prstGeom prst="rect">
              <a:avLst/>
            </a:prstGeom>
          </p:spPr>
        </p:pic>
        <p:pic>
          <p:nvPicPr>
            <p:cNvPr id="22" name="Image 12" descr=" "/>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20229399" y="3385608"/>
              <a:ext cx="338713" cy="418042"/>
            </a:xfrm>
            <a:prstGeom prst="rect">
              <a:avLst/>
            </a:prstGeom>
          </p:spPr>
        </p:pic>
        <p:pic>
          <p:nvPicPr>
            <p:cNvPr id="24" name="Image 14" descr=" "/>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20186978" y="5300133"/>
              <a:ext cx="423556" cy="423348"/>
            </a:xfrm>
            <a:prstGeom prst="rect">
              <a:avLst/>
            </a:prstGeom>
          </p:spPr>
        </p:pic>
        <p:pic>
          <p:nvPicPr>
            <p:cNvPr id="25" name="Image 15" descr=" "/>
            <p:cNvPicPr>
              <a:picLocks noChangeAspect="1"/>
            </p:cNvPicPr>
            <p:nvPr/>
          </p:nvPicPr>
          <p:blipFill>
            <a:blip r:embed="rId11">
              <a:extLst>
                <a:ext uri="{96DAC541-7B7A-43D3-8B79-37D633B846F1}">
                  <asvg:svgBlip xmlns:asvg="http://schemas.microsoft.com/office/drawing/2016/SVG/main" r:embed="rId25"/>
                </a:ext>
              </a:extLst>
            </a:blip>
            <a:stretch>
              <a:fillRect/>
            </a:stretch>
          </p:blipFill>
          <p:spPr>
            <a:xfrm>
              <a:off x="19623953" y="7810500"/>
              <a:ext cx="1549594" cy="1549400"/>
            </a:xfrm>
            <a:prstGeom prst="rect">
              <a:avLst/>
            </a:prstGeom>
          </p:spPr>
        </p:pic>
        <p:sp>
          <p:nvSpPr>
            <p:cNvPr id="26" name="Text 8"/>
            <p:cNvSpPr/>
            <p:nvPr/>
          </p:nvSpPr>
          <p:spPr>
            <a:xfrm>
              <a:off x="19844114" y="8585200"/>
              <a:ext cx="1083869" cy="677333"/>
            </a:xfrm>
            <a:prstGeom prst="rect">
              <a:avLst/>
            </a:prstGeom>
            <a:noFill/>
            <a:ln/>
          </p:spPr>
          <p:txBody>
            <a:bodyPr wrap="square" lIns="0" tIns="0" rIns="0" bIns="0" rtlCol="0" anchor="t"/>
            <a:lstStyle/>
            <a:p>
              <a:pPr marL="0" indent="0" algn="ctr">
                <a:lnSpc>
                  <a:spcPts val="2400"/>
                </a:lnSpc>
                <a:buNone/>
              </a:pPr>
              <a:r>
                <a:rPr lang="en-US" sz="1600" kern="0" spc="-32" dirty="0">
                  <a:solidFill>
                    <a:srgbClr val="FFFFFF">
                      <a:alpha val="100000"/>
                    </a:srgbClr>
                  </a:solidFill>
                  <a:latin typeface="Inter Regular" pitchFamily="34" charset="0"/>
                  <a:ea typeface="Inter Regular" pitchFamily="34" charset="-122"/>
                  <a:cs typeface="Inter Regular" pitchFamily="34" charset="-120"/>
                </a:rPr>
                <a:t>Circular economy</a:t>
              </a:r>
              <a:endParaRPr lang="en-US" sz="1600" dirty="0"/>
            </a:p>
          </p:txBody>
        </p:sp>
        <p:pic>
          <p:nvPicPr>
            <p:cNvPr id="28" name="Image 17" descr=" "/>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20187052" y="8082492"/>
              <a:ext cx="423382" cy="273664"/>
            </a:xfrm>
            <a:prstGeom prst="rect">
              <a:avLst/>
            </a:prstGeom>
          </p:spPr>
        </p:pic>
        <p:pic>
          <p:nvPicPr>
            <p:cNvPr id="29" name="Image 18" descr=" "/>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20261736" y="8143198"/>
              <a:ext cx="274014" cy="152252"/>
            </a:xfrm>
            <a:prstGeom prst="rect">
              <a:avLst/>
            </a:prstGeom>
          </p:spPr>
        </p:pic>
        <p:pic>
          <p:nvPicPr>
            <p:cNvPr id="30" name="Image 19" descr=" "/>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20187052" y="8203438"/>
              <a:ext cx="423382" cy="249470"/>
            </a:xfrm>
            <a:prstGeom prst="rect">
              <a:avLst/>
            </a:prstGeom>
          </p:spPr>
        </p:pic>
        <p:pic>
          <p:nvPicPr>
            <p:cNvPr id="31" name="Image 20" descr=" "/>
            <p:cNvPicPr>
              <a:picLocks noChangeAspect="1"/>
            </p:cNvPicPr>
            <p:nvPr/>
          </p:nvPicPr>
          <p:blipFill>
            <a:blip r:embed="rId11">
              <a:extLst>
                <a:ext uri="{96DAC541-7B7A-43D3-8B79-37D633B846F1}">
                  <asvg:svgBlip xmlns:asvg="http://schemas.microsoft.com/office/drawing/2016/SVG/main" r:embed="rId32"/>
                </a:ext>
              </a:extLst>
            </a:blip>
            <a:stretch>
              <a:fillRect/>
            </a:stretch>
          </p:blipFill>
          <p:spPr>
            <a:xfrm>
              <a:off x="19623953" y="9728200"/>
              <a:ext cx="1549594" cy="1549400"/>
            </a:xfrm>
            <a:prstGeom prst="rect">
              <a:avLst/>
            </a:prstGeom>
          </p:spPr>
        </p:pic>
        <p:sp>
          <p:nvSpPr>
            <p:cNvPr id="32" name="Text 9"/>
            <p:cNvSpPr/>
            <p:nvPr/>
          </p:nvSpPr>
          <p:spPr>
            <a:xfrm>
              <a:off x="19933025" y="10515600"/>
              <a:ext cx="918748" cy="677333"/>
            </a:xfrm>
            <a:prstGeom prst="rect">
              <a:avLst/>
            </a:prstGeom>
            <a:noFill/>
            <a:ln/>
          </p:spPr>
          <p:txBody>
            <a:bodyPr wrap="square" lIns="0" tIns="0" rIns="0" bIns="0" rtlCol="0" anchor="t"/>
            <a:lstStyle/>
            <a:p>
              <a:pPr marL="0" indent="0" algn="ctr">
                <a:lnSpc>
                  <a:spcPts val="2400"/>
                </a:lnSpc>
                <a:buNone/>
              </a:pPr>
              <a:r>
                <a:rPr lang="en-US" sz="1600" kern="0" spc="-32" dirty="0">
                  <a:solidFill>
                    <a:srgbClr val="FFFFFF">
                      <a:alpha val="100000"/>
                    </a:srgbClr>
                  </a:solidFill>
                  <a:latin typeface="Inter Regular" pitchFamily="34" charset="0"/>
                  <a:ea typeface="Inter Regular" pitchFamily="34" charset="-122"/>
                  <a:cs typeface="Inter Regular" pitchFamily="34" charset="-120"/>
                </a:rPr>
                <a:t>Climate impact</a:t>
              </a:r>
              <a:endParaRPr lang="en-US" sz="1600" dirty="0"/>
            </a:p>
          </p:txBody>
        </p:sp>
        <p:pic>
          <p:nvPicPr>
            <p:cNvPr id="34" name="Image 22" descr=" "/>
            <p:cNvPicPr>
              <a:picLocks noChangeAspect="1"/>
            </p:cNvPicPr>
            <p:nvPr/>
          </p:nvPicPr>
          <p:blipFill>
            <a:blip r:embed="rId33">
              <a:extLst>
                <a:ext uri="{96DAC541-7B7A-43D3-8B79-37D633B846F1}">
                  <asvg:svgBlip xmlns:asvg="http://schemas.microsoft.com/office/drawing/2016/SVG/main" r:embed="rId34"/>
                </a:ext>
              </a:extLst>
            </a:blip>
            <a:stretch>
              <a:fillRect/>
            </a:stretch>
          </p:blipFill>
          <p:spPr>
            <a:xfrm>
              <a:off x="20165891" y="9973733"/>
              <a:ext cx="465729" cy="416861"/>
            </a:xfrm>
            <a:prstGeom prst="rect">
              <a:avLst/>
            </a:prstGeom>
          </p:spPr>
        </p:pic>
        <p:pic>
          <p:nvPicPr>
            <p:cNvPr id="35" name="Image 23" descr=" "/>
            <p:cNvPicPr>
              <a:picLocks noChangeAspect="1"/>
            </p:cNvPicPr>
            <p:nvPr/>
          </p:nvPicPr>
          <p:blipFill>
            <a:blip r:embed="rId35">
              <a:extLst>
                <a:ext uri="{96DAC541-7B7A-43D3-8B79-37D633B846F1}">
                  <asvg:svgBlip xmlns:asvg="http://schemas.microsoft.com/office/drawing/2016/SVG/main" r:embed="rId36"/>
                </a:ext>
              </a:extLst>
            </a:blip>
            <a:stretch>
              <a:fillRect/>
            </a:stretch>
          </p:blipFill>
          <p:spPr>
            <a:xfrm>
              <a:off x="13628803" y="7239000"/>
              <a:ext cx="9399175" cy="12700"/>
            </a:xfrm>
            <a:prstGeom prst="rect">
              <a:avLst/>
            </a:prstGeom>
          </p:spPr>
        </p:pic>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solidFill>
          <a:srgbClr val="000000"/>
        </a:solidFill>
        <a:effectLst/>
      </p:bgPr>
    </p:bg>
    <p:spTree>
      <p:nvGrpSpPr>
        <p:cNvPr id="1" name=""/>
        <p:cNvGrpSpPr/>
        <p:nvPr/>
      </p:nvGrpSpPr>
      <p:grpSpPr>
        <a:xfrm>
          <a:off x="0" y="0"/>
          <a:ext cx="0" cy="0"/>
          <a:chOff x="0" y="0"/>
          <a:chExt cx="0" cy="0"/>
        </a:xfrm>
      </p:grpSpPr>
      <p:pic>
        <p:nvPicPr>
          <p:cNvPr id="2" name="Image 0" descr=" "/>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985832" y="4477141"/>
            <a:ext cx="12453148" cy="9238859"/>
          </a:xfrm>
          <a:prstGeom prst="rect">
            <a:avLst/>
          </a:prstGeom>
        </p:spPr>
      </p:pic>
      <p:pic>
        <p:nvPicPr>
          <p:cNvPr id="25" name="Graphic 24">
            <a:extLst>
              <a:ext uri="{FF2B5EF4-FFF2-40B4-BE49-F238E27FC236}">
                <a16:creationId xmlns:a16="http://schemas.microsoft.com/office/drawing/2014/main" id="{9CE5A199-BCDA-4C4E-9047-01741EEC8BA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0" y="15240"/>
            <a:ext cx="24387048" cy="14107130"/>
          </a:xfrm>
          <a:prstGeom prst="rect">
            <a:avLst/>
          </a:prstGeom>
        </p:spPr>
      </p:pic>
      <p:pic>
        <p:nvPicPr>
          <p:cNvPr id="3" name="Image 1" descr=" "/>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093337" y="0"/>
            <a:ext cx="14188306" cy="12383653"/>
          </a:xfrm>
          <a:prstGeom prst="rect">
            <a:avLst/>
          </a:prstGeom>
        </p:spPr>
      </p:pic>
      <p:sp>
        <p:nvSpPr>
          <p:cNvPr id="4" name="Shape 0"/>
          <p:cNvSpPr/>
          <p:nvPr/>
        </p:nvSpPr>
        <p:spPr>
          <a:xfrm>
            <a:off x="0" y="0"/>
            <a:ext cx="24387048" cy="7683500"/>
          </a:xfrm>
          <a:prstGeom prst="rect">
            <a:avLst/>
          </a:prstGeom>
          <a:solidFill>
            <a:srgbClr val="000000">
              <a:alpha val="100000"/>
            </a:srgbClr>
          </a:solidFill>
          <a:ln/>
        </p:spPr>
        <p:txBody>
          <a:bodyPr/>
          <a:lstStyle/>
          <a:p>
            <a:endParaRPr lang="en-ID"/>
          </a:p>
        </p:txBody>
      </p:sp>
      <p:sp>
        <p:nvSpPr>
          <p:cNvPr id="5" name="Text 1"/>
          <p:cNvSpPr/>
          <p:nvPr/>
        </p:nvSpPr>
        <p:spPr>
          <a:xfrm>
            <a:off x="5448981" y="3848100"/>
            <a:ext cx="13489086" cy="2768600"/>
          </a:xfrm>
          <a:prstGeom prst="rect">
            <a:avLst/>
          </a:prstGeom>
          <a:noFill/>
          <a:ln/>
        </p:spPr>
        <p:txBody>
          <a:bodyPr wrap="square" lIns="0" tIns="0" rIns="0" bIns="0" rtlCol="0" anchor="t"/>
          <a:lstStyle/>
          <a:p>
            <a:pPr marL="0" indent="0" algn="ctr">
              <a:lnSpc>
                <a:spcPts val="6600"/>
              </a:lnSpc>
              <a:buNone/>
            </a:pPr>
            <a:r>
              <a:rPr lang="en-US" sz="6000" kern="0" spc="-240" dirty="0">
                <a:solidFill>
                  <a:srgbClr val="FFFFFF">
                    <a:alpha val="100000"/>
                  </a:srgbClr>
                </a:solidFill>
                <a:latin typeface="Inter Regular" pitchFamily="34" charset="0"/>
                <a:ea typeface="Inter Regular" pitchFamily="34" charset="-122"/>
                <a:cs typeface="Inter Regular" pitchFamily="34" charset="-120"/>
              </a:rPr>
              <a:t>“Business success is not measured by profit alone, but by how it uplifts people and preserves the planet.”</a:t>
            </a:r>
            <a:endParaRPr lang="en-US" sz="6000" dirty="0"/>
          </a:p>
        </p:txBody>
      </p:sp>
      <p:sp>
        <p:nvSpPr>
          <p:cNvPr id="6" name="Text 2"/>
          <p:cNvSpPr/>
          <p:nvPr/>
        </p:nvSpPr>
        <p:spPr>
          <a:xfrm>
            <a:off x="11427195" y="6540500"/>
            <a:ext cx="1532658" cy="465667"/>
          </a:xfrm>
          <a:prstGeom prst="rect">
            <a:avLst/>
          </a:prstGeom>
          <a:noFill/>
          <a:ln/>
        </p:spPr>
        <p:txBody>
          <a:bodyPr wrap="square" lIns="0" tIns="0" rIns="0" bIns="0" rtlCol="0" anchor="t"/>
          <a:lstStyle/>
          <a:p>
            <a:pPr marL="0" indent="0" algn="ctr">
              <a:lnSpc>
                <a:spcPts val="3000"/>
              </a:lnSpc>
              <a:buNone/>
            </a:pPr>
            <a:r>
              <a:rPr lang="en-US" sz="2000" kern="0" spc="-40" dirty="0">
                <a:solidFill>
                  <a:srgbClr val="FFFFFF">
                    <a:alpha val="100000"/>
                  </a:srgbClr>
                </a:solidFill>
                <a:latin typeface="Inter Medium" pitchFamily="34" charset="0"/>
                <a:ea typeface="Inter Medium" pitchFamily="34" charset="-122"/>
                <a:cs typeface="Inter Medium" pitchFamily="34" charset="-120"/>
              </a:rPr>
              <a:t> CSR Leader</a:t>
            </a:r>
            <a:endParaRPr lang="en-US" sz="2000" dirty="0"/>
          </a:p>
        </p:txBody>
      </p:sp>
      <p:sp>
        <p:nvSpPr>
          <p:cNvPr id="7" name="Shape 3"/>
          <p:cNvSpPr/>
          <p:nvPr/>
        </p:nvSpPr>
        <p:spPr>
          <a:xfrm>
            <a:off x="3429429" y="7747000"/>
            <a:ext cx="63508" cy="63500"/>
          </a:xfrm>
          <a:prstGeom prst="ellipse">
            <a:avLst/>
          </a:prstGeom>
          <a:solidFill>
            <a:srgbClr val="D9D9D9">
              <a:alpha val="100000"/>
            </a:srgbClr>
          </a:solidFill>
          <a:ln/>
        </p:spPr>
        <p:txBody>
          <a:bodyPr/>
          <a:lstStyle/>
          <a:p>
            <a:endParaRPr lang="en-ID"/>
          </a:p>
        </p:txBody>
      </p:sp>
      <p:sp>
        <p:nvSpPr>
          <p:cNvPr id="8" name="Shape 4"/>
          <p:cNvSpPr/>
          <p:nvPr/>
        </p:nvSpPr>
        <p:spPr>
          <a:xfrm>
            <a:off x="18214076" y="990600"/>
            <a:ext cx="63508" cy="63500"/>
          </a:xfrm>
          <a:prstGeom prst="ellipse">
            <a:avLst/>
          </a:prstGeom>
          <a:solidFill>
            <a:srgbClr val="D9D9D9">
              <a:alpha val="100000"/>
            </a:srgbClr>
          </a:solidFill>
          <a:ln/>
        </p:spPr>
        <p:txBody>
          <a:bodyPr/>
          <a:lstStyle/>
          <a:p>
            <a:endParaRPr lang="en-ID"/>
          </a:p>
        </p:txBody>
      </p:sp>
      <p:sp>
        <p:nvSpPr>
          <p:cNvPr id="9" name="Shape 5"/>
          <p:cNvSpPr/>
          <p:nvPr/>
        </p:nvSpPr>
        <p:spPr>
          <a:xfrm>
            <a:off x="14301988" y="3784600"/>
            <a:ext cx="63508" cy="63500"/>
          </a:xfrm>
          <a:prstGeom prst="ellipse">
            <a:avLst/>
          </a:prstGeom>
          <a:solidFill>
            <a:srgbClr val="D9D9D9">
              <a:alpha val="100000"/>
            </a:srgbClr>
          </a:solidFill>
          <a:ln/>
        </p:spPr>
        <p:txBody>
          <a:bodyPr/>
          <a:lstStyle/>
          <a:p>
            <a:endParaRPr lang="en-ID"/>
          </a:p>
        </p:txBody>
      </p:sp>
      <p:sp>
        <p:nvSpPr>
          <p:cNvPr id="10" name="Shape 6"/>
          <p:cNvSpPr/>
          <p:nvPr/>
        </p:nvSpPr>
        <p:spPr>
          <a:xfrm>
            <a:off x="20894111" y="11950700"/>
            <a:ext cx="63508" cy="63500"/>
          </a:xfrm>
          <a:prstGeom prst="ellipse">
            <a:avLst/>
          </a:prstGeom>
          <a:solidFill>
            <a:srgbClr val="D9D9D9">
              <a:alpha val="100000"/>
            </a:srgbClr>
          </a:solidFill>
          <a:ln/>
        </p:spPr>
        <p:txBody>
          <a:bodyPr/>
          <a:lstStyle/>
          <a:p>
            <a:endParaRPr lang="en-ID"/>
          </a:p>
        </p:txBody>
      </p:sp>
      <p:sp>
        <p:nvSpPr>
          <p:cNvPr id="13" name="Shape 7"/>
          <p:cNvSpPr/>
          <p:nvPr/>
        </p:nvSpPr>
        <p:spPr>
          <a:xfrm>
            <a:off x="1397175" y="2379997"/>
            <a:ext cx="119095" cy="119080"/>
          </a:xfrm>
          <a:prstGeom prst="ellipse">
            <a:avLst/>
          </a:prstGeom>
          <a:solidFill>
            <a:srgbClr val="E94A89">
              <a:alpha val="10000"/>
            </a:srgbClr>
          </a:solidFill>
          <a:ln/>
        </p:spPr>
        <p:txBody>
          <a:bodyPr/>
          <a:lstStyle/>
          <a:p>
            <a:endParaRPr lang="en-ID"/>
          </a:p>
        </p:txBody>
      </p:sp>
      <p:sp>
        <p:nvSpPr>
          <p:cNvPr id="14" name="Shape 8"/>
          <p:cNvSpPr/>
          <p:nvPr/>
        </p:nvSpPr>
        <p:spPr>
          <a:xfrm>
            <a:off x="11520282" y="7679079"/>
            <a:ext cx="119095" cy="119080"/>
          </a:xfrm>
          <a:prstGeom prst="ellipse">
            <a:avLst/>
          </a:prstGeom>
          <a:solidFill>
            <a:srgbClr val="E94A89">
              <a:alpha val="10000"/>
            </a:srgbClr>
          </a:solidFill>
          <a:ln/>
        </p:spPr>
        <p:txBody>
          <a:bodyPr/>
          <a:lstStyle/>
          <a:p>
            <a:endParaRPr lang="en-ID"/>
          </a:p>
        </p:txBody>
      </p:sp>
      <p:sp>
        <p:nvSpPr>
          <p:cNvPr id="15" name="Shape 9"/>
          <p:cNvSpPr/>
          <p:nvPr/>
        </p:nvSpPr>
        <p:spPr>
          <a:xfrm>
            <a:off x="21155099" y="11977886"/>
            <a:ext cx="119095" cy="119080"/>
          </a:xfrm>
          <a:prstGeom prst="ellipse">
            <a:avLst/>
          </a:prstGeom>
          <a:solidFill>
            <a:srgbClr val="E94A89">
              <a:alpha val="10000"/>
            </a:srgbClr>
          </a:solidFill>
          <a:ln/>
        </p:spPr>
        <p:txBody>
          <a:bodyPr/>
          <a:lstStyle/>
          <a:p>
            <a:endParaRPr lang="en-ID"/>
          </a:p>
        </p:txBody>
      </p:sp>
      <p:sp>
        <p:nvSpPr>
          <p:cNvPr id="16" name="Shape 10"/>
          <p:cNvSpPr/>
          <p:nvPr/>
        </p:nvSpPr>
        <p:spPr>
          <a:xfrm>
            <a:off x="10353147" y="1141560"/>
            <a:ext cx="119095" cy="119080"/>
          </a:xfrm>
          <a:prstGeom prst="ellipse">
            <a:avLst/>
          </a:prstGeom>
          <a:solidFill>
            <a:srgbClr val="E94A89">
              <a:alpha val="10000"/>
            </a:srgbClr>
          </a:solidFill>
          <a:ln/>
        </p:spPr>
        <p:txBody>
          <a:bodyPr/>
          <a:lstStyle/>
          <a:p>
            <a:endParaRPr lang="en-ID"/>
          </a:p>
        </p:txBody>
      </p:sp>
      <p:sp>
        <p:nvSpPr>
          <p:cNvPr id="17" name="Shape 11"/>
          <p:cNvSpPr/>
          <p:nvPr/>
        </p:nvSpPr>
        <p:spPr>
          <a:xfrm>
            <a:off x="3707625" y="1320181"/>
            <a:ext cx="119095" cy="119080"/>
          </a:xfrm>
          <a:prstGeom prst="ellipse">
            <a:avLst/>
          </a:prstGeom>
          <a:solidFill>
            <a:srgbClr val="E94A89">
              <a:alpha val="10000"/>
            </a:srgbClr>
          </a:solidFill>
          <a:ln/>
        </p:spPr>
        <p:txBody>
          <a:bodyPr/>
          <a:lstStyle/>
          <a:p>
            <a:endParaRPr lang="en-ID"/>
          </a:p>
        </p:txBody>
      </p:sp>
      <p:sp>
        <p:nvSpPr>
          <p:cNvPr id="18" name="Shape 12"/>
          <p:cNvSpPr/>
          <p:nvPr/>
        </p:nvSpPr>
        <p:spPr>
          <a:xfrm>
            <a:off x="14176110" y="2320457"/>
            <a:ext cx="119095" cy="119080"/>
          </a:xfrm>
          <a:prstGeom prst="ellipse">
            <a:avLst/>
          </a:prstGeom>
          <a:solidFill>
            <a:srgbClr val="E94A89">
              <a:alpha val="10000"/>
            </a:srgbClr>
          </a:solidFill>
          <a:ln/>
        </p:spPr>
        <p:txBody>
          <a:bodyPr/>
          <a:lstStyle/>
          <a:p>
            <a:endParaRPr lang="en-ID"/>
          </a:p>
        </p:txBody>
      </p:sp>
      <p:sp>
        <p:nvSpPr>
          <p:cNvPr id="19" name="Shape 13"/>
          <p:cNvSpPr/>
          <p:nvPr/>
        </p:nvSpPr>
        <p:spPr>
          <a:xfrm>
            <a:off x="22286504" y="10144044"/>
            <a:ext cx="119095" cy="119080"/>
          </a:xfrm>
          <a:prstGeom prst="ellipse">
            <a:avLst/>
          </a:prstGeom>
          <a:solidFill>
            <a:srgbClr val="E94A89">
              <a:alpha val="10000"/>
            </a:srgbClr>
          </a:solidFill>
          <a:ln/>
        </p:spPr>
        <p:txBody>
          <a:bodyPr/>
          <a:lstStyle/>
          <a:p>
            <a:endParaRPr lang="en-ID"/>
          </a:p>
        </p:txBody>
      </p:sp>
      <p:sp>
        <p:nvSpPr>
          <p:cNvPr id="20" name="Shape 14"/>
          <p:cNvSpPr/>
          <p:nvPr/>
        </p:nvSpPr>
        <p:spPr>
          <a:xfrm>
            <a:off x="5648880" y="12168414"/>
            <a:ext cx="119095" cy="119080"/>
          </a:xfrm>
          <a:prstGeom prst="ellipse">
            <a:avLst/>
          </a:prstGeom>
          <a:solidFill>
            <a:srgbClr val="E94A89">
              <a:alpha val="10000"/>
            </a:srgbClr>
          </a:solidFill>
          <a:ln/>
        </p:spPr>
        <p:txBody>
          <a:bodyPr/>
          <a:lstStyle/>
          <a:p>
            <a:endParaRPr lang="en-ID"/>
          </a:p>
        </p:txBody>
      </p:sp>
      <p:sp>
        <p:nvSpPr>
          <p:cNvPr id="21" name="Shape 15"/>
          <p:cNvSpPr/>
          <p:nvPr/>
        </p:nvSpPr>
        <p:spPr>
          <a:xfrm>
            <a:off x="17463142" y="165100"/>
            <a:ext cx="119095" cy="119080"/>
          </a:xfrm>
          <a:prstGeom prst="ellipse">
            <a:avLst/>
          </a:prstGeom>
          <a:solidFill>
            <a:srgbClr val="E94A89">
              <a:alpha val="10000"/>
            </a:srgbClr>
          </a:solidFill>
          <a:ln/>
        </p:spPr>
        <p:txBody>
          <a:bodyPr/>
          <a:lstStyle/>
          <a:p>
            <a:endParaRPr lang="en-ID"/>
          </a:p>
        </p:txBody>
      </p:sp>
      <p:sp>
        <p:nvSpPr>
          <p:cNvPr id="22" name="Text 16"/>
          <p:cNvSpPr/>
          <p:nvPr/>
        </p:nvSpPr>
        <p:spPr>
          <a:xfrm>
            <a:off x="1524191" y="1524000"/>
            <a:ext cx="1346368" cy="698500"/>
          </a:xfrm>
          <a:prstGeom prst="rect">
            <a:avLst/>
          </a:prstGeom>
          <a:noFill/>
          <a:ln/>
        </p:spPr>
        <p:txBody>
          <a:bodyPr wrap="square" lIns="0" tIns="0" rIns="0" bIns="0" rtlCol="0" anchor="t"/>
          <a:lstStyle/>
          <a:p>
            <a:pPr marL="0" indent="0" algn="l">
              <a:lnSpc>
                <a:spcPts val="4500"/>
              </a:lnSpc>
              <a:buNone/>
            </a:pPr>
            <a:r>
              <a:rPr lang="en-US" sz="3000" kern="0" spc="-60" dirty="0">
                <a:solidFill>
                  <a:srgbClr val="FFFFFF">
                    <a:alpha val="100000"/>
                  </a:srgbClr>
                </a:solidFill>
                <a:latin typeface="NATS Regular" pitchFamily="34" charset="0"/>
                <a:ea typeface="NATS Regular" pitchFamily="34" charset="-122"/>
                <a:cs typeface="NATS Regular" pitchFamily="34" charset="-120"/>
              </a:rPr>
              <a:t>SOSYALL</a:t>
            </a:r>
            <a:endParaRPr lang="en-US" sz="3000" dirty="0"/>
          </a:p>
        </p:txBody>
      </p:sp>
      <p:pic>
        <p:nvPicPr>
          <p:cNvPr id="23" name="Image 4" descr=" "/>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2003000" y="1612900"/>
            <a:ext cx="393749" cy="393700"/>
          </a:xfrm>
          <a:prstGeom prst="rect">
            <a:avLst/>
          </a:prstGeom>
        </p:spPr>
      </p:pic>
      <p:sp>
        <p:nvSpPr>
          <p:cNvPr id="24" name="Text 17"/>
          <p:cNvSpPr/>
          <p:nvPr/>
        </p:nvSpPr>
        <p:spPr>
          <a:xfrm>
            <a:off x="21215885" y="1657350"/>
            <a:ext cx="1680843" cy="372533"/>
          </a:xfrm>
          <a:prstGeom prst="rect">
            <a:avLst/>
          </a:prstGeom>
          <a:noFill/>
          <a:ln/>
        </p:spPr>
        <p:txBody>
          <a:bodyPr wrap="square" lIns="0" tIns="0" rIns="0" bIns="0" rtlCol="0" anchor="t"/>
          <a:lstStyle/>
          <a:p>
            <a:pPr marL="0" indent="0" algn="ctr">
              <a:lnSpc>
                <a:spcPts val="2400"/>
              </a:lnSpc>
              <a:buNone/>
            </a:pPr>
            <a:r>
              <a:rPr lang="en-US" sz="1600" kern="0" spc="-32" dirty="0">
                <a:solidFill>
                  <a:srgbClr val="FFFFFF">
                    <a:alpha val="100000"/>
                  </a:srgbClr>
                </a:solidFill>
                <a:latin typeface="Inter Regular" pitchFamily="34" charset="0"/>
                <a:ea typeface="Inter Regular" pitchFamily="34" charset="-122"/>
                <a:cs typeface="Inter Regular" pitchFamily="34" charset="-120"/>
              </a:rPr>
              <a:t>CSR Report 2025</a:t>
            </a:r>
            <a:endParaRPr lang="en-US" sz="16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solidFill>
          <a:srgbClr val="000000"/>
        </a:solidFill>
        <a:effectLst/>
      </p:bgPr>
    </p:bg>
    <p:spTree>
      <p:nvGrpSpPr>
        <p:cNvPr id="1" name=""/>
        <p:cNvGrpSpPr/>
        <p:nvPr/>
      </p:nvGrpSpPr>
      <p:grpSpPr>
        <a:xfrm>
          <a:off x="0" y="0"/>
          <a:ext cx="0" cy="0"/>
          <a:chOff x="0" y="0"/>
          <a:chExt cx="0" cy="0"/>
        </a:xfrm>
      </p:grpSpPr>
      <p:sp>
        <p:nvSpPr>
          <p:cNvPr id="2" name="Text 0"/>
          <p:cNvSpPr/>
          <p:nvPr/>
        </p:nvSpPr>
        <p:spPr>
          <a:xfrm>
            <a:off x="1524191" y="1524000"/>
            <a:ext cx="8103613" cy="2768600"/>
          </a:xfrm>
          <a:prstGeom prst="rect">
            <a:avLst/>
          </a:prstGeom>
          <a:noFill/>
          <a:ln/>
        </p:spPr>
        <p:txBody>
          <a:bodyPr wrap="square" lIns="0" tIns="0" rIns="0" bIns="0" rtlCol="0" anchor="t"/>
          <a:lstStyle/>
          <a:p>
            <a:pPr marL="0" indent="0" algn="l">
              <a:lnSpc>
                <a:spcPts val="6600"/>
              </a:lnSpc>
              <a:buNone/>
            </a:pPr>
            <a:r>
              <a:rPr lang="en-US" sz="6000" kern="0" spc="-240" dirty="0">
                <a:solidFill>
                  <a:srgbClr val="FFFFFF">
                    <a:alpha val="100000"/>
                  </a:srgbClr>
                </a:solidFill>
                <a:latin typeface="Inter Regular" pitchFamily="34" charset="0"/>
                <a:ea typeface="Inter Regular" pitchFamily="34" charset="-122"/>
                <a:cs typeface="Inter Regular" pitchFamily="34" charset="-120"/>
              </a:rPr>
              <a:t>Environmental Impact Dashboard – 2025 Progress</a:t>
            </a:r>
            <a:endParaRPr lang="en-US" sz="6000" dirty="0"/>
          </a:p>
        </p:txBody>
      </p:sp>
      <p:sp>
        <p:nvSpPr>
          <p:cNvPr id="3" name="Text 1"/>
          <p:cNvSpPr/>
          <p:nvPr/>
        </p:nvSpPr>
        <p:spPr>
          <a:xfrm>
            <a:off x="12320540" y="5029200"/>
            <a:ext cx="3641122" cy="2002367"/>
          </a:xfrm>
          <a:prstGeom prst="rect">
            <a:avLst/>
          </a:prstGeom>
          <a:noFill/>
          <a:ln/>
        </p:spPr>
        <p:txBody>
          <a:bodyPr wrap="square" lIns="0" tIns="0" rIns="0" bIns="0" rtlCol="0" anchor="t"/>
          <a:lstStyle/>
          <a:p>
            <a:pPr marL="0" indent="0" algn="l">
              <a:lnSpc>
                <a:spcPts val="12100"/>
              </a:lnSpc>
              <a:buNone/>
            </a:pPr>
            <a:r>
              <a:rPr lang="en-US" sz="11000" kern="0" spc="-220" dirty="0">
                <a:solidFill>
                  <a:srgbClr val="FFFFFF">
                    <a:alpha val="100000"/>
                  </a:srgbClr>
                </a:solidFill>
                <a:latin typeface="Mona Sans Medium" pitchFamily="34" charset="0"/>
                <a:ea typeface="Mona Sans Medium" pitchFamily="34" charset="-122"/>
                <a:cs typeface="Mona Sans Medium" pitchFamily="34" charset="-120"/>
              </a:rPr>
              <a:t>5,100</a:t>
            </a:r>
            <a:endParaRPr lang="en-US" sz="11000" dirty="0"/>
          </a:p>
        </p:txBody>
      </p:sp>
      <p:sp>
        <p:nvSpPr>
          <p:cNvPr id="4" name="Text 2"/>
          <p:cNvSpPr/>
          <p:nvPr/>
        </p:nvSpPr>
        <p:spPr>
          <a:xfrm>
            <a:off x="15665930" y="5029200"/>
            <a:ext cx="1604634" cy="931333"/>
          </a:xfrm>
          <a:prstGeom prst="rect">
            <a:avLst/>
          </a:prstGeom>
          <a:noFill/>
          <a:ln/>
        </p:spPr>
        <p:txBody>
          <a:bodyPr wrap="square" lIns="0" tIns="0" rIns="0" bIns="0" rtlCol="0" anchor="t"/>
          <a:lstStyle/>
          <a:p>
            <a:pPr marL="0" indent="0" algn="l">
              <a:lnSpc>
                <a:spcPts val="6000"/>
              </a:lnSpc>
              <a:buNone/>
            </a:pPr>
            <a:r>
              <a:rPr lang="en-US" sz="4000" kern="0" spc="-80" dirty="0">
                <a:solidFill>
                  <a:srgbClr val="FFFFFF">
                    <a:alpha val="100000"/>
                  </a:srgbClr>
                </a:solidFill>
                <a:latin typeface="Inter Medium" pitchFamily="34" charset="0"/>
                <a:ea typeface="Inter Medium" pitchFamily="34" charset="-122"/>
                <a:cs typeface="Inter Medium" pitchFamily="34" charset="-120"/>
              </a:rPr>
              <a:t>tCO₂e</a:t>
            </a:r>
            <a:endParaRPr lang="en-US" sz="4000" dirty="0"/>
          </a:p>
        </p:txBody>
      </p:sp>
      <p:sp>
        <p:nvSpPr>
          <p:cNvPr id="5" name="Text 3"/>
          <p:cNvSpPr/>
          <p:nvPr/>
        </p:nvSpPr>
        <p:spPr>
          <a:xfrm>
            <a:off x="19496937" y="4978400"/>
            <a:ext cx="961087" cy="465667"/>
          </a:xfrm>
          <a:prstGeom prst="rect">
            <a:avLst/>
          </a:prstGeom>
          <a:noFill/>
          <a:ln/>
        </p:spPr>
        <p:txBody>
          <a:bodyPr wrap="square" lIns="0" tIns="0" rIns="0" bIns="0" rtlCol="0" anchor="t"/>
          <a:lstStyle/>
          <a:p>
            <a:pPr marL="0" indent="0" algn="l">
              <a:lnSpc>
                <a:spcPts val="3000"/>
              </a:lnSpc>
              <a:buNone/>
            </a:pPr>
            <a:r>
              <a:rPr lang="en-US" sz="2000" kern="0" spc="-40" dirty="0">
                <a:solidFill>
                  <a:srgbClr val="FFFFFF">
                    <a:alpha val="100000"/>
                  </a:srgbClr>
                </a:solidFill>
                <a:latin typeface="Inter Bold" pitchFamily="34" charset="0"/>
                <a:ea typeface="Inter Bold" pitchFamily="34" charset="-122"/>
                <a:cs typeface="Inter Bold" pitchFamily="34" charset="-120"/>
              </a:rPr>
              <a:t>10,400</a:t>
            </a:r>
            <a:endParaRPr lang="en-US" sz="2000" dirty="0"/>
          </a:p>
        </p:txBody>
      </p:sp>
      <p:sp>
        <p:nvSpPr>
          <p:cNvPr id="6" name="Text 4"/>
          <p:cNvSpPr/>
          <p:nvPr/>
        </p:nvSpPr>
        <p:spPr>
          <a:xfrm>
            <a:off x="19725565" y="8534400"/>
            <a:ext cx="757861" cy="465667"/>
          </a:xfrm>
          <a:prstGeom prst="rect">
            <a:avLst/>
          </a:prstGeom>
          <a:noFill/>
          <a:ln/>
        </p:spPr>
        <p:txBody>
          <a:bodyPr wrap="square" lIns="0" tIns="0" rIns="0" bIns="0" rtlCol="0" anchor="t"/>
          <a:lstStyle/>
          <a:p>
            <a:pPr marL="0" indent="0" algn="l">
              <a:lnSpc>
                <a:spcPts val="3000"/>
              </a:lnSpc>
              <a:buNone/>
            </a:pPr>
            <a:r>
              <a:rPr lang="en-US" sz="2000" kern="0" spc="-40" dirty="0">
                <a:solidFill>
                  <a:srgbClr val="FFFFFF">
                    <a:alpha val="100000"/>
                  </a:srgbClr>
                </a:solidFill>
                <a:latin typeface="Inter Bold" pitchFamily="34" charset="0"/>
                <a:ea typeface="Inter Bold" pitchFamily="34" charset="-122"/>
                <a:cs typeface="Inter Bold" pitchFamily="34" charset="-120"/>
              </a:rPr>
              <a:t>17.7%</a:t>
            </a:r>
            <a:endParaRPr lang="en-US" sz="2000" dirty="0"/>
          </a:p>
        </p:txBody>
      </p:sp>
      <p:sp>
        <p:nvSpPr>
          <p:cNvPr id="7" name="Text 5"/>
          <p:cNvSpPr/>
          <p:nvPr/>
        </p:nvSpPr>
        <p:spPr>
          <a:xfrm>
            <a:off x="19725565" y="9512300"/>
            <a:ext cx="808668" cy="465667"/>
          </a:xfrm>
          <a:prstGeom prst="rect">
            <a:avLst/>
          </a:prstGeom>
          <a:noFill/>
          <a:ln/>
        </p:spPr>
        <p:txBody>
          <a:bodyPr wrap="square" lIns="0" tIns="0" rIns="0" bIns="0" rtlCol="0" anchor="t"/>
          <a:lstStyle/>
          <a:p>
            <a:pPr marL="0" indent="0" algn="l">
              <a:lnSpc>
                <a:spcPts val="3000"/>
              </a:lnSpc>
              <a:buNone/>
            </a:pPr>
            <a:r>
              <a:rPr lang="en-US" sz="2000" kern="0" spc="-40" dirty="0">
                <a:solidFill>
                  <a:srgbClr val="FFFFFF">
                    <a:alpha val="100000"/>
                  </a:srgbClr>
                </a:solidFill>
                <a:latin typeface="Inter Bold" pitchFamily="34" charset="0"/>
                <a:ea typeface="Inter Bold" pitchFamily="34" charset="-122"/>
                <a:cs typeface="Inter Bold" pitchFamily="34" charset="-120"/>
              </a:rPr>
              <a:t>13.3%</a:t>
            </a:r>
            <a:endParaRPr lang="en-US" sz="2000" dirty="0"/>
          </a:p>
        </p:txBody>
      </p:sp>
      <p:sp>
        <p:nvSpPr>
          <p:cNvPr id="8" name="Text 6"/>
          <p:cNvSpPr/>
          <p:nvPr/>
        </p:nvSpPr>
        <p:spPr>
          <a:xfrm>
            <a:off x="19725565" y="10490200"/>
            <a:ext cx="618144" cy="465667"/>
          </a:xfrm>
          <a:prstGeom prst="rect">
            <a:avLst/>
          </a:prstGeom>
          <a:noFill/>
          <a:ln/>
        </p:spPr>
        <p:txBody>
          <a:bodyPr wrap="square" lIns="0" tIns="0" rIns="0" bIns="0" rtlCol="0" anchor="t"/>
          <a:lstStyle/>
          <a:p>
            <a:pPr marL="0" indent="0" algn="l">
              <a:lnSpc>
                <a:spcPts val="3000"/>
              </a:lnSpc>
              <a:buNone/>
            </a:pPr>
            <a:r>
              <a:rPr lang="en-US" sz="2000" kern="0" spc="-40" dirty="0">
                <a:solidFill>
                  <a:srgbClr val="FF5196">
                    <a:alpha val="100000"/>
                  </a:srgbClr>
                </a:solidFill>
                <a:latin typeface="Inter Bold" pitchFamily="34" charset="0"/>
                <a:ea typeface="Inter Bold" pitchFamily="34" charset="-122"/>
                <a:cs typeface="Inter Bold" pitchFamily="34" charset="-120"/>
              </a:rPr>
              <a:t>22%</a:t>
            </a:r>
            <a:endParaRPr lang="en-US" sz="2000" dirty="0"/>
          </a:p>
        </p:txBody>
      </p:sp>
      <p:pic>
        <p:nvPicPr>
          <p:cNvPr id="10" name="Image 1" descr=" "/>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9512429" y="8650818"/>
            <a:ext cx="146837" cy="161637"/>
          </a:xfrm>
          <a:prstGeom prst="rect">
            <a:avLst/>
          </a:prstGeom>
        </p:spPr>
      </p:pic>
      <p:pic>
        <p:nvPicPr>
          <p:cNvPr id="12" name="Image 3" descr=" "/>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9512429" y="9628718"/>
            <a:ext cx="146837" cy="161637"/>
          </a:xfrm>
          <a:prstGeom prst="rect">
            <a:avLst/>
          </a:prstGeom>
        </p:spPr>
      </p:pic>
      <p:sp>
        <p:nvSpPr>
          <p:cNvPr id="14" name="Text 7"/>
          <p:cNvSpPr/>
          <p:nvPr/>
        </p:nvSpPr>
        <p:spPr>
          <a:xfrm>
            <a:off x="19496937" y="5956300"/>
            <a:ext cx="948385" cy="465667"/>
          </a:xfrm>
          <a:prstGeom prst="rect">
            <a:avLst/>
          </a:prstGeom>
          <a:noFill/>
          <a:ln/>
        </p:spPr>
        <p:txBody>
          <a:bodyPr wrap="square" lIns="0" tIns="0" rIns="0" bIns="0" rtlCol="0" anchor="t"/>
          <a:lstStyle/>
          <a:p>
            <a:pPr marL="0" indent="0" algn="l">
              <a:lnSpc>
                <a:spcPts val="3000"/>
              </a:lnSpc>
              <a:buNone/>
            </a:pPr>
            <a:r>
              <a:rPr lang="en-US" sz="2000" kern="0" spc="-40" dirty="0">
                <a:solidFill>
                  <a:srgbClr val="FFFFFF">
                    <a:alpha val="100000"/>
                  </a:srgbClr>
                </a:solidFill>
                <a:latin typeface="Inter Bold" pitchFamily="34" charset="0"/>
                <a:ea typeface="Inter Bold" pitchFamily="34" charset="-122"/>
                <a:cs typeface="Inter Bold" pitchFamily="34" charset="-120"/>
              </a:rPr>
              <a:t>12,000</a:t>
            </a:r>
            <a:endParaRPr lang="en-US" sz="2000" dirty="0"/>
          </a:p>
        </p:txBody>
      </p:sp>
      <p:sp>
        <p:nvSpPr>
          <p:cNvPr id="15" name="Text 8"/>
          <p:cNvSpPr/>
          <p:nvPr/>
        </p:nvSpPr>
        <p:spPr>
          <a:xfrm>
            <a:off x="20398750" y="4978400"/>
            <a:ext cx="740926" cy="465667"/>
          </a:xfrm>
          <a:prstGeom prst="rect">
            <a:avLst/>
          </a:prstGeom>
          <a:noFill/>
          <a:ln/>
        </p:spPr>
        <p:txBody>
          <a:bodyPr wrap="square" lIns="0" tIns="0" rIns="0" bIns="0" rtlCol="0" anchor="t"/>
          <a:lstStyle/>
          <a:p>
            <a:pPr marL="0" indent="0" algn="l">
              <a:lnSpc>
                <a:spcPts val="3000"/>
              </a:lnSpc>
              <a:buNone/>
            </a:pPr>
            <a:r>
              <a:rPr lang="en-US" sz="2000" kern="0" spc="-40" dirty="0">
                <a:solidFill>
                  <a:srgbClr val="FFFFFF">
                    <a:alpha val="100000"/>
                  </a:srgbClr>
                </a:solidFill>
                <a:latin typeface="Inter Bold" pitchFamily="34" charset="0"/>
                <a:ea typeface="Inter Bold" pitchFamily="34" charset="-122"/>
                <a:cs typeface="Inter Bold" pitchFamily="34" charset="-120"/>
              </a:rPr>
              <a:t>MWh</a:t>
            </a:r>
            <a:endParaRPr lang="en-US" sz="2000" dirty="0"/>
          </a:p>
        </p:txBody>
      </p:sp>
      <p:sp>
        <p:nvSpPr>
          <p:cNvPr id="16" name="Text 9"/>
          <p:cNvSpPr/>
          <p:nvPr/>
        </p:nvSpPr>
        <p:spPr>
          <a:xfrm>
            <a:off x="20386048" y="5956300"/>
            <a:ext cx="753628" cy="465667"/>
          </a:xfrm>
          <a:prstGeom prst="rect">
            <a:avLst/>
          </a:prstGeom>
          <a:noFill/>
          <a:ln/>
        </p:spPr>
        <p:txBody>
          <a:bodyPr wrap="square" lIns="0" tIns="0" rIns="0" bIns="0" rtlCol="0" anchor="t"/>
          <a:lstStyle/>
          <a:p>
            <a:pPr marL="0" indent="0" algn="l">
              <a:lnSpc>
                <a:spcPts val="3000"/>
              </a:lnSpc>
              <a:buNone/>
            </a:pPr>
            <a:r>
              <a:rPr lang="en-US" sz="2000" kern="0" spc="-40" dirty="0">
                <a:solidFill>
                  <a:srgbClr val="FFFFFF">
                    <a:alpha val="100000"/>
                  </a:srgbClr>
                </a:solidFill>
                <a:latin typeface="Inter Bold" pitchFamily="34" charset="0"/>
                <a:ea typeface="Inter Bold" pitchFamily="34" charset="-122"/>
                <a:cs typeface="Inter Bold" pitchFamily="34" charset="-120"/>
              </a:rPr>
              <a:t>MWh</a:t>
            </a:r>
            <a:endParaRPr lang="en-US" sz="2000" dirty="0"/>
          </a:p>
        </p:txBody>
      </p:sp>
      <p:sp>
        <p:nvSpPr>
          <p:cNvPr id="17" name="Text 10"/>
          <p:cNvSpPr/>
          <p:nvPr/>
        </p:nvSpPr>
        <p:spPr>
          <a:xfrm>
            <a:off x="15025978" y="1524000"/>
            <a:ext cx="7917323" cy="677333"/>
          </a:xfrm>
          <a:prstGeom prst="rect">
            <a:avLst/>
          </a:prstGeom>
          <a:noFill/>
          <a:ln/>
        </p:spPr>
        <p:txBody>
          <a:bodyPr wrap="square" lIns="0" tIns="0" rIns="0" bIns="0" rtlCol="0" anchor="t"/>
          <a:lstStyle/>
          <a:p>
            <a:pPr marL="0" indent="0" algn="l">
              <a:lnSpc>
                <a:spcPts val="2400"/>
              </a:lnSpc>
              <a:buNone/>
            </a:pPr>
            <a:r>
              <a:rPr lang="en-US" sz="1600" kern="0" spc="-32" dirty="0">
                <a:solidFill>
                  <a:srgbClr val="FFFFFF">
                    <a:alpha val="100000"/>
                  </a:srgbClr>
                </a:solidFill>
                <a:latin typeface="Inter Regular" pitchFamily="34" charset="0"/>
                <a:ea typeface="Inter Regular" pitchFamily="34" charset="-122"/>
                <a:cs typeface="Inter Regular" pitchFamily="34" charset="-120"/>
              </a:rPr>
              <a:t>Our environmental performance reflects continuous improvements in green infrastructure, smarter energy usage, and supplier engagement on sustainability.</a:t>
            </a:r>
            <a:endParaRPr lang="en-US" sz="1600" dirty="0"/>
          </a:p>
        </p:txBody>
      </p:sp>
      <p:sp>
        <p:nvSpPr>
          <p:cNvPr id="18" name="Text 11"/>
          <p:cNvSpPr/>
          <p:nvPr/>
        </p:nvSpPr>
        <p:spPr>
          <a:xfrm>
            <a:off x="1524191" y="11925300"/>
            <a:ext cx="6748777" cy="677333"/>
          </a:xfrm>
          <a:prstGeom prst="rect">
            <a:avLst/>
          </a:prstGeom>
          <a:noFill/>
          <a:ln/>
        </p:spPr>
        <p:txBody>
          <a:bodyPr wrap="square" lIns="0" tIns="0" rIns="0" bIns="0" rtlCol="0" anchor="t"/>
          <a:lstStyle/>
          <a:p>
            <a:pPr marL="0" indent="0" algn="l">
              <a:lnSpc>
                <a:spcPts val="2400"/>
              </a:lnSpc>
              <a:buNone/>
            </a:pPr>
            <a:r>
              <a:rPr lang="en-US" sz="1600" kern="0" spc="-32" dirty="0">
                <a:solidFill>
                  <a:srgbClr val="B0B0B0">
                    <a:alpha val="100000"/>
                  </a:srgbClr>
                </a:solidFill>
                <a:latin typeface="Inter Regular" pitchFamily="34" charset="0"/>
                <a:ea typeface="Inter Regular" pitchFamily="34" charset="-122"/>
                <a:cs typeface="Inter Regular" pitchFamily="34" charset="-120"/>
              </a:rPr>
              <a:t>"The environment is where we all meet where we all have a mutual interest it is the one thing all of us share." - Lady Bird Johnson</a:t>
            </a:r>
            <a:endParaRPr lang="en-US" sz="1600" dirty="0"/>
          </a:p>
        </p:txBody>
      </p:sp>
      <p:sp>
        <p:nvSpPr>
          <p:cNvPr id="19" name="Text 12"/>
          <p:cNvSpPr/>
          <p:nvPr/>
        </p:nvSpPr>
        <p:spPr>
          <a:xfrm>
            <a:off x="12320540" y="4597400"/>
            <a:ext cx="2176205" cy="372533"/>
          </a:xfrm>
          <a:prstGeom prst="rect">
            <a:avLst/>
          </a:prstGeom>
          <a:noFill/>
          <a:ln/>
        </p:spPr>
        <p:txBody>
          <a:bodyPr wrap="square" lIns="0" tIns="0" rIns="0" bIns="0" rtlCol="0" anchor="t"/>
          <a:lstStyle/>
          <a:p>
            <a:pPr marL="0" indent="0" algn="l">
              <a:lnSpc>
                <a:spcPts val="2400"/>
              </a:lnSpc>
              <a:buNone/>
            </a:pPr>
            <a:r>
              <a:rPr lang="en-US" sz="1600" kern="0" spc="-32" dirty="0">
                <a:solidFill>
                  <a:srgbClr val="FFFFFF">
                    <a:alpha val="100000"/>
                  </a:srgbClr>
                </a:solidFill>
                <a:latin typeface="Inter Regular" pitchFamily="34" charset="0"/>
                <a:ea typeface="Inter Regular" pitchFamily="34" charset="-122"/>
                <a:cs typeface="Inter Regular" pitchFamily="34" charset="-120"/>
              </a:rPr>
              <a:t>2025 Carbon Footprint</a:t>
            </a:r>
            <a:endParaRPr lang="en-US" sz="1600" dirty="0"/>
          </a:p>
        </p:txBody>
      </p:sp>
      <p:sp>
        <p:nvSpPr>
          <p:cNvPr id="20" name="Text 13"/>
          <p:cNvSpPr/>
          <p:nvPr/>
        </p:nvSpPr>
        <p:spPr>
          <a:xfrm>
            <a:off x="12320540" y="7594600"/>
            <a:ext cx="2023786" cy="372533"/>
          </a:xfrm>
          <a:prstGeom prst="rect">
            <a:avLst/>
          </a:prstGeom>
          <a:noFill/>
          <a:ln/>
        </p:spPr>
        <p:txBody>
          <a:bodyPr wrap="square" lIns="0" tIns="0" rIns="0" bIns="0" rtlCol="0" anchor="t"/>
          <a:lstStyle/>
          <a:p>
            <a:pPr marL="0" indent="0" algn="l">
              <a:lnSpc>
                <a:spcPts val="2400"/>
              </a:lnSpc>
              <a:buNone/>
            </a:pPr>
            <a:r>
              <a:rPr lang="en-US" sz="1600" kern="0" spc="-32" dirty="0">
                <a:solidFill>
                  <a:srgbClr val="FFFFFF">
                    <a:alpha val="100000"/>
                  </a:srgbClr>
                </a:solidFill>
                <a:latin typeface="Inter Regular" pitchFamily="34" charset="0"/>
                <a:ea typeface="Inter Regular" pitchFamily="34" charset="-122"/>
                <a:cs typeface="Inter Regular" pitchFamily="34" charset="-120"/>
              </a:rPr>
              <a:t>2025 Waste Diverted</a:t>
            </a:r>
            <a:endParaRPr lang="en-US" sz="1600" dirty="0"/>
          </a:p>
        </p:txBody>
      </p:sp>
      <p:sp>
        <p:nvSpPr>
          <p:cNvPr id="21" name="Text 14"/>
          <p:cNvSpPr/>
          <p:nvPr/>
        </p:nvSpPr>
        <p:spPr>
          <a:xfrm>
            <a:off x="15622953" y="7594600"/>
            <a:ext cx="2036488" cy="372533"/>
          </a:xfrm>
          <a:prstGeom prst="rect">
            <a:avLst/>
          </a:prstGeom>
          <a:noFill/>
          <a:ln/>
        </p:spPr>
        <p:txBody>
          <a:bodyPr wrap="square" lIns="0" tIns="0" rIns="0" bIns="0" rtlCol="0" anchor="t"/>
          <a:lstStyle/>
          <a:p>
            <a:pPr marL="0" indent="0" algn="l">
              <a:lnSpc>
                <a:spcPts val="2400"/>
              </a:lnSpc>
              <a:buNone/>
            </a:pPr>
            <a:r>
              <a:rPr lang="en-US" sz="1600" kern="0" spc="-32" dirty="0">
                <a:solidFill>
                  <a:srgbClr val="FFFFFF">
                    <a:alpha val="100000"/>
                  </a:srgbClr>
                </a:solidFill>
                <a:latin typeface="Inter Regular" pitchFamily="34" charset="0"/>
                <a:ea typeface="Inter Regular" pitchFamily="34" charset="-122"/>
                <a:cs typeface="Inter Regular" pitchFamily="34" charset="-120"/>
              </a:rPr>
              <a:t>2024 Waste Diverted</a:t>
            </a:r>
            <a:endParaRPr lang="en-US" sz="1600" dirty="0"/>
          </a:p>
        </p:txBody>
      </p:sp>
      <p:sp>
        <p:nvSpPr>
          <p:cNvPr id="22" name="Text 15"/>
          <p:cNvSpPr/>
          <p:nvPr/>
        </p:nvSpPr>
        <p:spPr>
          <a:xfrm>
            <a:off x="19496937" y="7594600"/>
            <a:ext cx="3319348" cy="372533"/>
          </a:xfrm>
          <a:prstGeom prst="rect">
            <a:avLst/>
          </a:prstGeom>
          <a:noFill/>
          <a:ln/>
        </p:spPr>
        <p:txBody>
          <a:bodyPr wrap="square" lIns="0" tIns="0" rIns="0" bIns="0" rtlCol="0" anchor="t"/>
          <a:lstStyle/>
          <a:p>
            <a:pPr marL="0" indent="0" algn="l">
              <a:lnSpc>
                <a:spcPts val="2400"/>
              </a:lnSpc>
              <a:buNone/>
            </a:pPr>
            <a:r>
              <a:rPr lang="en-US" sz="1600" kern="0" spc="-32" dirty="0">
                <a:solidFill>
                  <a:srgbClr val="FFFFFF">
                    <a:alpha val="100000"/>
                  </a:srgbClr>
                </a:solidFill>
                <a:latin typeface="Inter Regular" pitchFamily="34" charset="0"/>
                <a:ea typeface="Inter Regular" pitchFamily="34" charset="-122"/>
                <a:cs typeface="Inter Regular" pitchFamily="34" charset="-120"/>
              </a:rPr>
              <a:t>2024-2025 key environmental KPIs</a:t>
            </a:r>
            <a:endParaRPr lang="en-US" sz="1600" dirty="0"/>
          </a:p>
        </p:txBody>
      </p:sp>
      <p:sp>
        <p:nvSpPr>
          <p:cNvPr id="23" name="Text 16"/>
          <p:cNvSpPr/>
          <p:nvPr/>
        </p:nvSpPr>
        <p:spPr>
          <a:xfrm>
            <a:off x="12320540" y="11887200"/>
            <a:ext cx="1109272" cy="931333"/>
          </a:xfrm>
          <a:prstGeom prst="rect">
            <a:avLst/>
          </a:prstGeom>
          <a:noFill/>
          <a:ln/>
        </p:spPr>
        <p:txBody>
          <a:bodyPr wrap="square" lIns="0" tIns="0" rIns="0" bIns="0" rtlCol="0" anchor="t"/>
          <a:lstStyle/>
          <a:p>
            <a:pPr marL="0" indent="0" algn="l">
              <a:lnSpc>
                <a:spcPts val="6000"/>
              </a:lnSpc>
              <a:buNone/>
            </a:pPr>
            <a:r>
              <a:rPr lang="en-US" sz="4000" kern="0" spc="-80" dirty="0">
                <a:solidFill>
                  <a:srgbClr val="FFFFFF">
                    <a:alpha val="100000"/>
                  </a:srgbClr>
                </a:solidFill>
                <a:latin typeface="Inter Medium" pitchFamily="34" charset="0"/>
                <a:ea typeface="Inter Medium" pitchFamily="34" charset="-122"/>
                <a:cs typeface="Inter Medium" pitchFamily="34" charset="-120"/>
              </a:rPr>
              <a:t>71%</a:t>
            </a:r>
            <a:endParaRPr lang="en-US" sz="4000" dirty="0"/>
          </a:p>
        </p:txBody>
      </p:sp>
      <p:sp>
        <p:nvSpPr>
          <p:cNvPr id="24" name="Text 17"/>
          <p:cNvSpPr/>
          <p:nvPr/>
        </p:nvSpPr>
        <p:spPr>
          <a:xfrm>
            <a:off x="15622953" y="11887200"/>
            <a:ext cx="1210885" cy="931333"/>
          </a:xfrm>
          <a:prstGeom prst="rect">
            <a:avLst/>
          </a:prstGeom>
          <a:noFill/>
          <a:ln/>
        </p:spPr>
        <p:txBody>
          <a:bodyPr wrap="square" lIns="0" tIns="0" rIns="0" bIns="0" rtlCol="0" anchor="t"/>
          <a:lstStyle/>
          <a:p>
            <a:pPr marL="0" indent="0" algn="l">
              <a:lnSpc>
                <a:spcPts val="6000"/>
              </a:lnSpc>
              <a:buNone/>
            </a:pPr>
            <a:r>
              <a:rPr lang="en-US" sz="4000" kern="0" spc="-80" dirty="0">
                <a:solidFill>
                  <a:srgbClr val="FFFFFF">
                    <a:alpha val="100000"/>
                  </a:srgbClr>
                </a:solidFill>
                <a:latin typeface="Inter Medium" pitchFamily="34" charset="0"/>
                <a:ea typeface="Inter Medium" pitchFamily="34" charset="-122"/>
                <a:cs typeface="Inter Medium" pitchFamily="34" charset="-120"/>
              </a:rPr>
              <a:t>58%</a:t>
            </a:r>
            <a:endParaRPr lang="en-US" sz="4000" dirty="0"/>
          </a:p>
        </p:txBody>
      </p:sp>
      <p:sp>
        <p:nvSpPr>
          <p:cNvPr id="25" name="Text 18"/>
          <p:cNvSpPr/>
          <p:nvPr/>
        </p:nvSpPr>
        <p:spPr>
          <a:xfrm>
            <a:off x="19496937" y="4597400"/>
            <a:ext cx="1896770" cy="372533"/>
          </a:xfrm>
          <a:prstGeom prst="rect">
            <a:avLst/>
          </a:prstGeom>
          <a:noFill/>
          <a:ln/>
        </p:spPr>
        <p:txBody>
          <a:bodyPr wrap="square" lIns="0" tIns="0" rIns="0" bIns="0" rtlCol="0" anchor="t"/>
          <a:lstStyle/>
          <a:p>
            <a:pPr marL="0" indent="0" algn="l">
              <a:lnSpc>
                <a:spcPts val="2400"/>
              </a:lnSpc>
              <a:buNone/>
            </a:pPr>
            <a:r>
              <a:rPr lang="en-US" sz="1600" kern="0" spc="-32" dirty="0">
                <a:solidFill>
                  <a:srgbClr val="B0B0B0">
                    <a:alpha val="100000"/>
                  </a:srgbClr>
                </a:solidFill>
                <a:latin typeface="Inter Regular" pitchFamily="34" charset="0"/>
                <a:ea typeface="Inter Regular" pitchFamily="34" charset="-122"/>
                <a:cs typeface="Inter Regular" pitchFamily="34" charset="-120"/>
              </a:rPr>
              <a:t>2025 Energy Usage</a:t>
            </a:r>
            <a:endParaRPr lang="en-US" sz="1600" dirty="0"/>
          </a:p>
        </p:txBody>
      </p:sp>
      <p:sp>
        <p:nvSpPr>
          <p:cNvPr id="26" name="Text 19"/>
          <p:cNvSpPr/>
          <p:nvPr/>
        </p:nvSpPr>
        <p:spPr>
          <a:xfrm>
            <a:off x="19496937" y="8153400"/>
            <a:ext cx="1642739" cy="372533"/>
          </a:xfrm>
          <a:prstGeom prst="rect">
            <a:avLst/>
          </a:prstGeom>
          <a:noFill/>
          <a:ln/>
        </p:spPr>
        <p:txBody>
          <a:bodyPr wrap="square" lIns="0" tIns="0" rIns="0" bIns="0" rtlCol="0" anchor="t"/>
          <a:lstStyle/>
          <a:p>
            <a:pPr marL="0" indent="0" algn="l">
              <a:lnSpc>
                <a:spcPts val="2400"/>
              </a:lnSpc>
              <a:buNone/>
            </a:pPr>
            <a:r>
              <a:rPr lang="en-US" sz="1600" kern="0" spc="-32" dirty="0">
                <a:solidFill>
                  <a:srgbClr val="B0B0B0">
                    <a:alpha val="100000"/>
                  </a:srgbClr>
                </a:solidFill>
                <a:latin typeface="Inter Regular" pitchFamily="34" charset="0"/>
                <a:ea typeface="Inter Regular" pitchFamily="34" charset="-122"/>
                <a:cs typeface="Inter Regular" pitchFamily="34" charset="-120"/>
              </a:rPr>
              <a:t>Carbon Footprint</a:t>
            </a:r>
            <a:endParaRPr lang="en-US" sz="1600" dirty="0"/>
          </a:p>
        </p:txBody>
      </p:sp>
      <p:sp>
        <p:nvSpPr>
          <p:cNvPr id="27" name="Text 20"/>
          <p:cNvSpPr/>
          <p:nvPr/>
        </p:nvSpPr>
        <p:spPr>
          <a:xfrm>
            <a:off x="19496937" y="5575300"/>
            <a:ext cx="1909472" cy="372533"/>
          </a:xfrm>
          <a:prstGeom prst="rect">
            <a:avLst/>
          </a:prstGeom>
          <a:noFill/>
          <a:ln/>
        </p:spPr>
        <p:txBody>
          <a:bodyPr wrap="square" lIns="0" tIns="0" rIns="0" bIns="0" rtlCol="0" anchor="t"/>
          <a:lstStyle/>
          <a:p>
            <a:pPr marL="0" indent="0" algn="l">
              <a:lnSpc>
                <a:spcPts val="2400"/>
              </a:lnSpc>
              <a:buNone/>
            </a:pPr>
            <a:r>
              <a:rPr lang="en-US" sz="1600" kern="0" spc="-32" dirty="0">
                <a:solidFill>
                  <a:srgbClr val="B0B0B0">
                    <a:alpha val="100000"/>
                  </a:srgbClr>
                </a:solidFill>
                <a:latin typeface="Inter Regular" pitchFamily="34" charset="0"/>
                <a:ea typeface="Inter Regular" pitchFamily="34" charset="-122"/>
                <a:cs typeface="Inter Regular" pitchFamily="34" charset="-120"/>
              </a:rPr>
              <a:t>2024 Energy Usage</a:t>
            </a:r>
            <a:endParaRPr lang="en-US" sz="1600" dirty="0"/>
          </a:p>
        </p:txBody>
      </p:sp>
      <p:sp>
        <p:nvSpPr>
          <p:cNvPr id="28" name="Text 21"/>
          <p:cNvSpPr/>
          <p:nvPr/>
        </p:nvSpPr>
        <p:spPr>
          <a:xfrm>
            <a:off x="19496937" y="9131300"/>
            <a:ext cx="1363304" cy="372533"/>
          </a:xfrm>
          <a:prstGeom prst="rect">
            <a:avLst/>
          </a:prstGeom>
          <a:noFill/>
          <a:ln/>
        </p:spPr>
        <p:txBody>
          <a:bodyPr wrap="square" lIns="0" tIns="0" rIns="0" bIns="0" rtlCol="0" anchor="t"/>
          <a:lstStyle/>
          <a:p>
            <a:pPr marL="0" indent="0" algn="l">
              <a:lnSpc>
                <a:spcPts val="2400"/>
              </a:lnSpc>
              <a:buNone/>
            </a:pPr>
            <a:r>
              <a:rPr lang="en-US" sz="1600" kern="0" spc="-32" dirty="0">
                <a:solidFill>
                  <a:srgbClr val="B0B0B0">
                    <a:alpha val="100000"/>
                  </a:srgbClr>
                </a:solidFill>
                <a:latin typeface="Inter Regular" pitchFamily="34" charset="0"/>
                <a:ea typeface="Inter Regular" pitchFamily="34" charset="-122"/>
                <a:cs typeface="Inter Regular" pitchFamily="34" charset="-120"/>
              </a:rPr>
              <a:t>Energy Usage</a:t>
            </a:r>
            <a:endParaRPr lang="en-US" sz="1600" dirty="0"/>
          </a:p>
        </p:txBody>
      </p:sp>
      <p:sp>
        <p:nvSpPr>
          <p:cNvPr id="29" name="Text 22"/>
          <p:cNvSpPr/>
          <p:nvPr/>
        </p:nvSpPr>
        <p:spPr>
          <a:xfrm>
            <a:off x="19496937" y="10109200"/>
            <a:ext cx="1490320" cy="372533"/>
          </a:xfrm>
          <a:prstGeom prst="rect">
            <a:avLst/>
          </a:prstGeom>
          <a:noFill/>
          <a:ln/>
        </p:spPr>
        <p:txBody>
          <a:bodyPr wrap="square" lIns="0" tIns="0" rIns="0" bIns="0" rtlCol="0" anchor="t"/>
          <a:lstStyle/>
          <a:p>
            <a:pPr marL="0" indent="0" algn="l">
              <a:lnSpc>
                <a:spcPts val="2400"/>
              </a:lnSpc>
              <a:buNone/>
            </a:pPr>
            <a:r>
              <a:rPr lang="en-US" sz="1600" kern="0" spc="-32" dirty="0">
                <a:solidFill>
                  <a:srgbClr val="B0B0B0">
                    <a:alpha val="100000"/>
                  </a:srgbClr>
                </a:solidFill>
                <a:latin typeface="Inter Regular" pitchFamily="34" charset="0"/>
                <a:ea typeface="Inter Regular" pitchFamily="34" charset="-122"/>
                <a:cs typeface="Inter Regular" pitchFamily="34" charset="-120"/>
              </a:rPr>
              <a:t>Waste Diverted</a:t>
            </a:r>
            <a:endParaRPr lang="en-US" sz="1600" dirty="0"/>
          </a:p>
        </p:txBody>
      </p:sp>
      <p:pic>
        <p:nvPicPr>
          <p:cNvPr id="30" name="Image 5" descr=" "/>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524191" y="4343400"/>
            <a:ext cx="7608251" cy="1168400"/>
          </a:xfrm>
          <a:prstGeom prst="rect">
            <a:avLst/>
          </a:prstGeom>
        </p:spPr>
      </p:pic>
      <p:pic>
        <p:nvPicPr>
          <p:cNvPr id="31" name="Image 6" descr=" "/>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032254" y="4775200"/>
            <a:ext cx="304838" cy="304800"/>
          </a:xfrm>
          <a:prstGeom prst="rect">
            <a:avLst/>
          </a:prstGeom>
        </p:spPr>
      </p:pic>
      <p:pic>
        <p:nvPicPr>
          <p:cNvPr id="33" name="Image 8" descr=" "/>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107034" y="4870211"/>
            <a:ext cx="155278" cy="114539"/>
          </a:xfrm>
          <a:prstGeom prst="rect">
            <a:avLst/>
          </a:prstGeom>
        </p:spPr>
      </p:pic>
      <p:sp>
        <p:nvSpPr>
          <p:cNvPr id="34" name="Text 23"/>
          <p:cNvSpPr/>
          <p:nvPr/>
        </p:nvSpPr>
        <p:spPr>
          <a:xfrm>
            <a:off x="2553019" y="4622800"/>
            <a:ext cx="6139101" cy="677333"/>
          </a:xfrm>
          <a:prstGeom prst="rect">
            <a:avLst/>
          </a:prstGeom>
          <a:noFill/>
          <a:ln/>
        </p:spPr>
        <p:txBody>
          <a:bodyPr wrap="square" lIns="0" tIns="0" rIns="0" bIns="0" rtlCol="0" anchor="t"/>
          <a:lstStyle/>
          <a:p>
            <a:pPr marL="0" indent="0" algn="l">
              <a:lnSpc>
                <a:spcPts val="2400"/>
              </a:lnSpc>
              <a:buNone/>
            </a:pPr>
            <a:r>
              <a:rPr lang="en-US" sz="1600" kern="0" spc="-32" dirty="0">
                <a:solidFill>
                  <a:srgbClr val="FFFFFF">
                    <a:alpha val="100000"/>
                  </a:srgbClr>
                </a:solidFill>
                <a:latin typeface="Inter Regular" pitchFamily="34" charset="0"/>
                <a:ea typeface="Inter Regular" pitchFamily="34" charset="-122"/>
                <a:cs typeface="Inter Regular" pitchFamily="34" charset="-120"/>
              </a:rPr>
              <a:t>Achieved 18% carbon reduction through renewable sourcing and remote-first workplace adoption</a:t>
            </a:r>
            <a:endParaRPr lang="en-US" sz="1600" dirty="0"/>
          </a:p>
        </p:txBody>
      </p:sp>
      <p:pic>
        <p:nvPicPr>
          <p:cNvPr id="35" name="Image 9" descr=" "/>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524191" y="5765800"/>
            <a:ext cx="7608251" cy="1168400"/>
          </a:xfrm>
          <a:prstGeom prst="rect">
            <a:avLst/>
          </a:prstGeom>
        </p:spPr>
      </p:pic>
      <p:pic>
        <p:nvPicPr>
          <p:cNvPr id="36" name="Image 10" descr=" "/>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032254" y="6197600"/>
            <a:ext cx="304838" cy="304800"/>
          </a:xfrm>
          <a:prstGeom prst="rect">
            <a:avLst/>
          </a:prstGeom>
        </p:spPr>
      </p:pic>
      <p:pic>
        <p:nvPicPr>
          <p:cNvPr id="38" name="Image 12" descr=" "/>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2194199" y="6254750"/>
            <a:ext cx="66683" cy="66675"/>
          </a:xfrm>
          <a:prstGeom prst="rect">
            <a:avLst/>
          </a:prstGeom>
        </p:spPr>
      </p:pic>
      <p:pic>
        <p:nvPicPr>
          <p:cNvPr id="39" name="Image 13" descr=" "/>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2108464" y="6254750"/>
            <a:ext cx="152419" cy="190500"/>
          </a:xfrm>
          <a:prstGeom prst="rect">
            <a:avLst/>
          </a:prstGeom>
        </p:spPr>
      </p:pic>
      <p:pic>
        <p:nvPicPr>
          <p:cNvPr id="40" name="Image 14" descr=" "/>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2156094" y="6330950"/>
            <a:ext cx="57157" cy="76200"/>
          </a:xfrm>
          <a:prstGeom prst="rect">
            <a:avLst/>
          </a:prstGeom>
        </p:spPr>
      </p:pic>
      <p:sp>
        <p:nvSpPr>
          <p:cNvPr id="41" name="Text 24"/>
          <p:cNvSpPr/>
          <p:nvPr/>
        </p:nvSpPr>
        <p:spPr>
          <a:xfrm>
            <a:off x="2553019" y="6045200"/>
            <a:ext cx="6062891" cy="677333"/>
          </a:xfrm>
          <a:prstGeom prst="rect">
            <a:avLst/>
          </a:prstGeom>
          <a:noFill/>
          <a:ln/>
        </p:spPr>
        <p:txBody>
          <a:bodyPr wrap="square" lIns="0" tIns="0" rIns="0" bIns="0" rtlCol="0" anchor="t"/>
          <a:lstStyle/>
          <a:p>
            <a:pPr marL="0" indent="0" algn="l">
              <a:lnSpc>
                <a:spcPts val="2400"/>
              </a:lnSpc>
              <a:buNone/>
            </a:pPr>
            <a:r>
              <a:rPr lang="en-US" sz="1600" kern="0" spc="-32" dirty="0">
                <a:solidFill>
                  <a:srgbClr val="6D6D6D">
                    <a:alpha val="100000"/>
                  </a:srgbClr>
                </a:solidFill>
                <a:latin typeface="Inter Regular" pitchFamily="34" charset="0"/>
                <a:ea typeface="Inter Regular" pitchFamily="34" charset="-122"/>
                <a:cs typeface="Inter Regular" pitchFamily="34" charset="-120"/>
              </a:rPr>
              <a:t>Successfully transitioned 60% of our facilities to solar or hybrid power solutions.</a:t>
            </a:r>
            <a:endParaRPr lang="en-US" sz="1600" dirty="0"/>
          </a:p>
        </p:txBody>
      </p:sp>
      <p:pic>
        <p:nvPicPr>
          <p:cNvPr id="42" name="Image 15" descr=" "/>
          <p:cNvPicPr>
            <a:picLocks noChangeAspect="1"/>
          </p:cNvPicPr>
          <p:nvPr/>
        </p:nvPicPr>
        <p:blipFill>
          <a:blip r:embed="rId11">
            <a:extLst>
              <a:ext uri="{96DAC541-7B7A-43D3-8B79-37D633B846F1}">
                <asvg:svgBlip xmlns:asvg="http://schemas.microsoft.com/office/drawing/2016/SVG/main" r:embed="rId21"/>
              </a:ext>
            </a:extLst>
          </a:blip>
          <a:stretch>
            <a:fillRect/>
          </a:stretch>
        </p:blipFill>
        <p:spPr>
          <a:xfrm>
            <a:off x="1524191" y="7188200"/>
            <a:ext cx="7608251" cy="1168400"/>
          </a:xfrm>
          <a:prstGeom prst="rect">
            <a:avLst/>
          </a:prstGeom>
        </p:spPr>
      </p:pic>
      <p:pic>
        <p:nvPicPr>
          <p:cNvPr id="43" name="Image 16" descr=" "/>
          <p:cNvPicPr>
            <a:picLocks noChangeAspect="1"/>
          </p:cNvPicPr>
          <p:nvPr/>
        </p:nvPicPr>
        <p:blipFill>
          <a:blip r:embed="rId13">
            <a:extLst>
              <a:ext uri="{96DAC541-7B7A-43D3-8B79-37D633B846F1}">
                <asvg:svgBlip xmlns:asvg="http://schemas.microsoft.com/office/drawing/2016/SVG/main" r:embed="rId22"/>
              </a:ext>
            </a:extLst>
          </a:blip>
          <a:stretch>
            <a:fillRect/>
          </a:stretch>
        </p:blipFill>
        <p:spPr>
          <a:xfrm>
            <a:off x="2032254" y="7620000"/>
            <a:ext cx="304838" cy="304800"/>
          </a:xfrm>
          <a:prstGeom prst="rect">
            <a:avLst/>
          </a:prstGeom>
        </p:spPr>
      </p:pic>
      <p:pic>
        <p:nvPicPr>
          <p:cNvPr id="45" name="Image 18" descr=" "/>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2096556" y="7679531"/>
            <a:ext cx="176235" cy="42863"/>
          </a:xfrm>
          <a:prstGeom prst="rect">
            <a:avLst/>
          </a:prstGeom>
        </p:spPr>
      </p:pic>
      <p:pic>
        <p:nvPicPr>
          <p:cNvPr id="46" name="Image 19" descr=" "/>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2112430" y="7731916"/>
            <a:ext cx="144487" cy="133353"/>
          </a:xfrm>
          <a:prstGeom prst="rect">
            <a:avLst/>
          </a:prstGeom>
        </p:spPr>
      </p:pic>
      <p:pic>
        <p:nvPicPr>
          <p:cNvPr id="47" name="Image 20" descr=" "/>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2153716" y="7755734"/>
            <a:ext cx="61914" cy="61730"/>
          </a:xfrm>
          <a:prstGeom prst="rect">
            <a:avLst/>
          </a:prstGeom>
        </p:spPr>
      </p:pic>
      <p:sp>
        <p:nvSpPr>
          <p:cNvPr id="48" name="Text 25"/>
          <p:cNvSpPr/>
          <p:nvPr/>
        </p:nvSpPr>
        <p:spPr>
          <a:xfrm>
            <a:off x="2553019" y="7467600"/>
            <a:ext cx="6139101" cy="677333"/>
          </a:xfrm>
          <a:prstGeom prst="rect">
            <a:avLst/>
          </a:prstGeom>
          <a:noFill/>
          <a:ln/>
        </p:spPr>
        <p:txBody>
          <a:bodyPr wrap="square" lIns="0" tIns="0" rIns="0" bIns="0" rtlCol="0" anchor="t"/>
          <a:lstStyle/>
          <a:p>
            <a:pPr marL="0" indent="0" algn="l">
              <a:lnSpc>
                <a:spcPts val="2400"/>
              </a:lnSpc>
              <a:buNone/>
            </a:pPr>
            <a:r>
              <a:rPr lang="en-US" sz="1600" kern="0" spc="-32" dirty="0">
                <a:solidFill>
                  <a:srgbClr val="6D6D6D">
                    <a:alpha val="100000"/>
                  </a:srgbClr>
                </a:solidFill>
                <a:latin typeface="Inter Regular" pitchFamily="34" charset="0"/>
                <a:ea typeface="Inter Regular" pitchFamily="34" charset="-122"/>
                <a:cs typeface="Inter Regular" pitchFamily="34" charset="-120"/>
              </a:rPr>
              <a:t>Successfully diverted 71% of waste from landfills, exceeding our target by an impressive 6%.</a:t>
            </a:r>
            <a:endParaRPr lang="en-US" sz="1600" dirty="0"/>
          </a:p>
        </p:txBody>
      </p:sp>
      <p:pic>
        <p:nvPicPr>
          <p:cNvPr id="49" name="Image 21" descr=" "/>
          <p:cNvPicPr>
            <a:picLocks noChangeAspect="1"/>
          </p:cNvPicPr>
          <p:nvPr/>
        </p:nvPicPr>
        <p:blipFill>
          <a:blip r:embed="rId11">
            <a:extLst>
              <a:ext uri="{96DAC541-7B7A-43D3-8B79-37D633B846F1}">
                <asvg:svgBlip xmlns:asvg="http://schemas.microsoft.com/office/drawing/2016/SVG/main" r:embed="rId29"/>
              </a:ext>
            </a:extLst>
          </a:blip>
          <a:stretch>
            <a:fillRect/>
          </a:stretch>
        </p:blipFill>
        <p:spPr>
          <a:xfrm>
            <a:off x="1524191" y="8610600"/>
            <a:ext cx="7608251" cy="1168400"/>
          </a:xfrm>
          <a:prstGeom prst="rect">
            <a:avLst/>
          </a:prstGeom>
        </p:spPr>
      </p:pic>
      <p:pic>
        <p:nvPicPr>
          <p:cNvPr id="50" name="Image 22" descr=" "/>
          <p:cNvPicPr>
            <a:picLocks noChangeAspect="1"/>
          </p:cNvPicPr>
          <p:nvPr/>
        </p:nvPicPr>
        <p:blipFill>
          <a:blip r:embed="rId13">
            <a:extLst>
              <a:ext uri="{96DAC541-7B7A-43D3-8B79-37D633B846F1}">
                <asvg:svgBlip xmlns:asvg="http://schemas.microsoft.com/office/drawing/2016/SVG/main" r:embed="rId30"/>
              </a:ext>
            </a:extLst>
          </a:blip>
          <a:stretch>
            <a:fillRect/>
          </a:stretch>
        </p:blipFill>
        <p:spPr>
          <a:xfrm>
            <a:off x="2032254" y="8890000"/>
            <a:ext cx="304838" cy="304800"/>
          </a:xfrm>
          <a:prstGeom prst="rect">
            <a:avLst/>
          </a:prstGeom>
        </p:spPr>
      </p:pic>
      <p:pic>
        <p:nvPicPr>
          <p:cNvPr id="52" name="Image 24" descr=" "/>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a:off x="2079885" y="8975725"/>
            <a:ext cx="209576" cy="152459"/>
          </a:xfrm>
          <a:prstGeom prst="rect">
            <a:avLst/>
          </a:prstGeom>
        </p:spPr>
      </p:pic>
      <p:sp>
        <p:nvSpPr>
          <p:cNvPr id="53" name="Text 26"/>
          <p:cNvSpPr/>
          <p:nvPr/>
        </p:nvSpPr>
        <p:spPr>
          <a:xfrm>
            <a:off x="2553019" y="8890000"/>
            <a:ext cx="6139101" cy="677333"/>
          </a:xfrm>
          <a:prstGeom prst="rect">
            <a:avLst/>
          </a:prstGeom>
          <a:noFill/>
          <a:ln/>
        </p:spPr>
        <p:txBody>
          <a:bodyPr wrap="square" lIns="0" tIns="0" rIns="0" bIns="0" rtlCol="0" anchor="t"/>
          <a:lstStyle/>
          <a:p>
            <a:pPr marL="0" indent="0" algn="l">
              <a:lnSpc>
                <a:spcPts val="2400"/>
              </a:lnSpc>
              <a:buNone/>
            </a:pPr>
            <a:r>
              <a:rPr lang="en-US" sz="1600" kern="0" spc="-32" dirty="0">
                <a:solidFill>
                  <a:srgbClr val="6D6D6D">
                    <a:alpha val="100000"/>
                  </a:srgbClr>
                </a:solidFill>
                <a:latin typeface="Inter Regular" pitchFamily="34" charset="0"/>
                <a:ea typeface="Inter Regular" pitchFamily="34" charset="-122"/>
                <a:cs typeface="Inter Regular" pitchFamily="34" charset="-120"/>
              </a:rPr>
              <a:t>Partnered with eco-certified logistics provider to reduce delivery emissions by 12%</a:t>
            </a:r>
            <a:endParaRPr lang="en-US" sz="1600" dirty="0"/>
          </a:p>
        </p:txBody>
      </p:sp>
      <p:pic>
        <p:nvPicPr>
          <p:cNvPr id="56" name="Image 26" descr=" "/>
          <p:cNvPicPr>
            <a:picLocks noChangeAspect="1"/>
          </p:cNvPicPr>
          <p:nvPr/>
        </p:nvPicPr>
        <p:blipFill>
          <a:blip r:embed="rId33">
            <a:extLst>
              <a:ext uri="{96DAC541-7B7A-43D3-8B79-37D633B846F1}">
                <asvg:svgBlip xmlns:asvg="http://schemas.microsoft.com/office/drawing/2016/SVG/main" r:embed="rId34"/>
              </a:ext>
            </a:extLst>
          </a:blip>
          <a:stretch>
            <a:fillRect/>
          </a:stretch>
        </p:blipFill>
        <p:spPr>
          <a:xfrm>
            <a:off x="12320540" y="4337050"/>
            <a:ext cx="10555019" cy="12702"/>
          </a:xfrm>
          <a:prstGeom prst="rect">
            <a:avLst/>
          </a:prstGeom>
        </p:spPr>
      </p:pic>
      <p:pic>
        <p:nvPicPr>
          <p:cNvPr id="57" name="Image 27" descr=" "/>
          <p:cNvPicPr>
            <a:picLocks noChangeAspect="1"/>
          </p:cNvPicPr>
          <p:nvPr/>
        </p:nvPicPr>
        <p:blipFill>
          <a:blip r:embed="rId35">
            <a:extLst>
              <a:ext uri="{96DAC541-7B7A-43D3-8B79-37D633B846F1}">
                <asvg:svgBlip xmlns:asvg="http://schemas.microsoft.com/office/drawing/2016/SVG/main" r:embed="rId36"/>
              </a:ext>
            </a:extLst>
          </a:blip>
          <a:stretch>
            <a:fillRect/>
          </a:stretch>
        </p:blipFill>
        <p:spPr>
          <a:xfrm>
            <a:off x="19496937" y="7334250"/>
            <a:ext cx="3378622" cy="12700"/>
          </a:xfrm>
          <a:prstGeom prst="rect">
            <a:avLst/>
          </a:prstGeom>
        </p:spPr>
      </p:pic>
      <p:pic>
        <p:nvPicPr>
          <p:cNvPr id="58" name="Image 28" descr=" "/>
          <p:cNvPicPr>
            <a:picLocks noChangeAspect="1"/>
          </p:cNvPicPr>
          <p:nvPr/>
        </p:nvPicPr>
        <p:blipFill>
          <a:blip r:embed="rId37">
            <a:extLst>
              <a:ext uri="{96DAC541-7B7A-43D3-8B79-37D633B846F1}">
                <asvg:svgBlip xmlns:asvg="http://schemas.microsoft.com/office/drawing/2016/SVG/main" r:embed="rId38"/>
              </a:ext>
            </a:extLst>
          </a:blip>
          <a:stretch>
            <a:fillRect/>
          </a:stretch>
        </p:blipFill>
        <p:spPr>
          <a:xfrm>
            <a:off x="12320540" y="7334250"/>
            <a:ext cx="3048381" cy="12700"/>
          </a:xfrm>
          <a:prstGeom prst="rect">
            <a:avLst/>
          </a:prstGeom>
        </p:spPr>
      </p:pic>
      <p:pic>
        <p:nvPicPr>
          <p:cNvPr id="59" name="Image 29" descr=" "/>
          <p:cNvPicPr>
            <a:picLocks noChangeAspect="1"/>
          </p:cNvPicPr>
          <p:nvPr/>
        </p:nvPicPr>
        <p:blipFill>
          <a:blip r:embed="rId37">
            <a:extLst>
              <a:ext uri="{96DAC541-7B7A-43D3-8B79-37D633B846F1}">
                <asvg:svgBlip xmlns:asvg="http://schemas.microsoft.com/office/drawing/2016/SVG/main" r:embed="rId39"/>
              </a:ext>
            </a:extLst>
          </a:blip>
          <a:stretch>
            <a:fillRect/>
          </a:stretch>
        </p:blipFill>
        <p:spPr>
          <a:xfrm>
            <a:off x="15622953" y="7334250"/>
            <a:ext cx="3048381" cy="12700"/>
          </a:xfrm>
          <a:prstGeom prst="rect">
            <a:avLst/>
          </a:prstGeom>
        </p:spPr>
      </p:pic>
      <p:graphicFrame>
        <p:nvGraphicFramePr>
          <p:cNvPr id="63" name="Chart 62">
            <a:extLst>
              <a:ext uri="{FF2B5EF4-FFF2-40B4-BE49-F238E27FC236}">
                <a16:creationId xmlns:a16="http://schemas.microsoft.com/office/drawing/2014/main" id="{F5E4FC0D-6C38-4930-869F-B8C316BA1D18}"/>
              </a:ext>
            </a:extLst>
          </p:cNvPr>
          <p:cNvGraphicFramePr/>
          <p:nvPr>
            <p:extLst>
              <p:ext uri="{D42A27DB-BD31-4B8C-83A1-F6EECF244321}">
                <p14:modId xmlns:p14="http://schemas.microsoft.com/office/powerpoint/2010/main" val="571413038"/>
              </p:ext>
            </p:extLst>
          </p:nvPr>
        </p:nvGraphicFramePr>
        <p:xfrm>
          <a:off x="8903134" y="7711015"/>
          <a:ext cx="13142036" cy="4098031"/>
        </p:xfrm>
        <a:graphic>
          <a:graphicData uri="http://schemas.openxmlformats.org/drawingml/2006/chart">
            <c:chart xmlns:c="http://schemas.openxmlformats.org/drawingml/2006/chart" xmlns:r="http://schemas.openxmlformats.org/officeDocument/2006/relationships" r:id="rId40"/>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solidFill>
          <a:srgbClr val="FFFFFF"/>
        </a:solidFill>
        <a:effectLst/>
      </p:bgPr>
    </p:bg>
    <p:spTree>
      <p:nvGrpSpPr>
        <p:cNvPr id="1" name=""/>
        <p:cNvGrpSpPr/>
        <p:nvPr/>
      </p:nvGrpSpPr>
      <p:grpSpPr>
        <a:xfrm>
          <a:off x="0" y="0"/>
          <a:ext cx="0" cy="0"/>
          <a:chOff x="0" y="0"/>
          <a:chExt cx="0" cy="0"/>
        </a:xfrm>
      </p:grpSpPr>
      <p:pic>
        <p:nvPicPr>
          <p:cNvPr id="2" name="Image 0" descr=" "/>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013276" y="10706100"/>
            <a:ext cx="7849581" cy="1651000"/>
          </a:xfrm>
          <a:prstGeom prst="rect">
            <a:avLst/>
          </a:prstGeom>
        </p:spPr>
      </p:pic>
      <p:sp>
        <p:nvSpPr>
          <p:cNvPr id="3" name="Text 0"/>
          <p:cNvSpPr/>
          <p:nvPr/>
        </p:nvSpPr>
        <p:spPr>
          <a:xfrm>
            <a:off x="1524191" y="1524000"/>
            <a:ext cx="8586273" cy="2768600"/>
          </a:xfrm>
          <a:prstGeom prst="rect">
            <a:avLst/>
          </a:prstGeom>
          <a:noFill/>
          <a:ln/>
        </p:spPr>
        <p:txBody>
          <a:bodyPr wrap="square" lIns="0" tIns="0" rIns="0" bIns="0" rtlCol="0" anchor="t"/>
          <a:lstStyle/>
          <a:p>
            <a:pPr marL="0" indent="0" algn="l">
              <a:lnSpc>
                <a:spcPts val="6600"/>
              </a:lnSpc>
              <a:buNone/>
            </a:pPr>
            <a:r>
              <a:rPr lang="en-US" sz="6000" kern="0" spc="-240" dirty="0">
                <a:solidFill>
                  <a:srgbClr val="000000">
                    <a:alpha val="100000"/>
                  </a:srgbClr>
                </a:solidFill>
                <a:latin typeface="Inter Regular" pitchFamily="34" charset="0"/>
                <a:ea typeface="Inter Regular" pitchFamily="34" charset="-122"/>
                <a:cs typeface="Inter Regular" pitchFamily="34" charset="-120"/>
              </a:rPr>
              <a:t>Enhancing Social Impact through Active Community Engagement</a:t>
            </a:r>
            <a:endParaRPr lang="en-US" sz="6000" dirty="0"/>
          </a:p>
        </p:txBody>
      </p:sp>
      <p:sp>
        <p:nvSpPr>
          <p:cNvPr id="4" name="Text 1"/>
          <p:cNvSpPr/>
          <p:nvPr/>
        </p:nvSpPr>
        <p:spPr>
          <a:xfrm>
            <a:off x="15025978" y="1905000"/>
            <a:ext cx="7904621" cy="1591733"/>
          </a:xfrm>
          <a:prstGeom prst="rect">
            <a:avLst/>
          </a:prstGeom>
          <a:noFill/>
          <a:ln/>
        </p:spPr>
        <p:txBody>
          <a:bodyPr wrap="square" lIns="0" tIns="0" rIns="0" bIns="0" rtlCol="0" anchor="t"/>
          <a:lstStyle/>
          <a:p>
            <a:pPr marL="0" indent="0" algn="l">
              <a:lnSpc>
                <a:spcPts val="2400"/>
              </a:lnSpc>
              <a:buNone/>
            </a:pPr>
            <a:r>
              <a:rPr lang="en-US" sz="1600" kern="0" spc="-32" dirty="0">
                <a:solidFill>
                  <a:srgbClr val="000000">
                    <a:alpha val="100000"/>
                  </a:srgbClr>
                </a:solidFill>
                <a:latin typeface="Inter Regular" pitchFamily="34" charset="0"/>
                <a:ea typeface="Inter Regular" pitchFamily="34" charset="-122"/>
                <a:cs typeface="Inter Regular" pitchFamily="34" charset="-120"/>
              </a:rPr>
              <a:t>Our social investments prioritized empowerment through education, healthcare access, and community engagement, collaborating with local partners for sustainability. Key achievements included expanding the Women in Tech initiative to three new provinces in Southeast Asia, enhancing mobile health services in five underserved areas, and surpassing last year's volunteer hours by 22%.</a:t>
            </a:r>
            <a:endParaRPr lang="en-US" sz="1600" dirty="0"/>
          </a:p>
        </p:txBody>
      </p:sp>
      <p:sp>
        <p:nvSpPr>
          <p:cNvPr id="5" name="Text 2"/>
          <p:cNvSpPr/>
          <p:nvPr/>
        </p:nvSpPr>
        <p:spPr>
          <a:xfrm>
            <a:off x="1524191" y="10934700"/>
            <a:ext cx="7917323" cy="982133"/>
          </a:xfrm>
          <a:prstGeom prst="rect">
            <a:avLst/>
          </a:prstGeom>
          <a:noFill/>
          <a:ln/>
        </p:spPr>
        <p:txBody>
          <a:bodyPr wrap="square" lIns="0" tIns="0" rIns="0" bIns="0" rtlCol="0" anchor="t"/>
          <a:lstStyle/>
          <a:p>
            <a:pPr marL="0" indent="0" algn="l">
              <a:lnSpc>
                <a:spcPts val="2400"/>
              </a:lnSpc>
              <a:buNone/>
            </a:pPr>
            <a:r>
              <a:rPr lang="en-US" sz="1600" kern="0" spc="-32" dirty="0">
                <a:solidFill>
                  <a:srgbClr val="6D6D6D">
                    <a:alpha val="100000"/>
                  </a:srgbClr>
                </a:solidFill>
                <a:latin typeface="Inter Regular" pitchFamily="34" charset="0"/>
                <a:ea typeface="Inter Regular" pitchFamily="34" charset="-122"/>
                <a:cs typeface="Inter Regular" pitchFamily="34" charset="-120"/>
              </a:rPr>
              <a:t>Our 2025 social investments focused on empowerment through education, access to healthcare, and direct community involvement. Each program was co-developed with local partners to ensure sustainability and cultural relevance.</a:t>
            </a:r>
            <a:endParaRPr lang="en-US" sz="1600" dirty="0"/>
          </a:p>
        </p:txBody>
      </p:sp>
      <p:sp>
        <p:nvSpPr>
          <p:cNvPr id="6" name="Text 3"/>
          <p:cNvSpPr/>
          <p:nvPr/>
        </p:nvSpPr>
        <p:spPr>
          <a:xfrm>
            <a:off x="15424852" y="11074400"/>
            <a:ext cx="6566468" cy="982133"/>
          </a:xfrm>
          <a:prstGeom prst="rect">
            <a:avLst/>
          </a:prstGeom>
          <a:noFill/>
          <a:ln/>
        </p:spPr>
        <p:txBody>
          <a:bodyPr wrap="square" lIns="0" tIns="0" rIns="0" bIns="0" rtlCol="0" anchor="t"/>
          <a:lstStyle/>
          <a:p>
            <a:pPr marL="685800" lvl="1" indent="-342900" algn="l">
              <a:lnSpc>
                <a:spcPts val="2400"/>
              </a:lnSpc>
              <a:buSzPct val="100000"/>
              <a:buChar char="•"/>
            </a:pPr>
            <a:r>
              <a:rPr lang="en-US" sz="1600" kern="0" spc="-32" dirty="0">
                <a:solidFill>
                  <a:srgbClr val="000000">
                    <a:alpha val="100000"/>
                  </a:srgbClr>
                </a:solidFill>
                <a:latin typeface="Inter Regular" pitchFamily="34" charset="0"/>
                <a:ea typeface="Inter Regular" pitchFamily="34" charset="-122"/>
                <a:cs typeface="Inter Regular" pitchFamily="34" charset="-120"/>
              </a:rPr>
              <a:t>Women in Tech reached 3 new provinces in Southeast Asia</a:t>
            </a:r>
            <a:endParaRPr lang="en-US" sz="1600" dirty="0"/>
          </a:p>
          <a:p>
            <a:pPr marL="685800" lvl="1" indent="-342900" algn="l">
              <a:lnSpc>
                <a:spcPts val="2400"/>
              </a:lnSpc>
              <a:buSzPct val="100000"/>
              <a:buChar char="•"/>
            </a:pPr>
            <a:r>
              <a:rPr lang="en-US" sz="1600" kern="0" spc="-32" dirty="0">
                <a:solidFill>
                  <a:srgbClr val="000000">
                    <a:alpha val="100000"/>
                  </a:srgbClr>
                </a:solidFill>
                <a:latin typeface="Inter Regular" pitchFamily="34" charset="0"/>
                <a:ea typeface="Inter Regular" pitchFamily="34" charset="-122"/>
                <a:cs typeface="Inter Regular" pitchFamily="34" charset="-120"/>
              </a:rPr>
              <a:t>Clinics expanded mobile health access in 5 underserved areas</a:t>
            </a:r>
            <a:endParaRPr lang="en-US" sz="1600" dirty="0"/>
          </a:p>
          <a:p>
            <a:pPr marL="685800" lvl="1" indent="-342900" algn="l">
              <a:lnSpc>
                <a:spcPts val="2400"/>
              </a:lnSpc>
              <a:buSzPct val="100000"/>
              <a:buChar char="•"/>
            </a:pPr>
            <a:r>
              <a:rPr lang="en-US" sz="1600" kern="0" spc="-32" dirty="0">
                <a:solidFill>
                  <a:srgbClr val="000000">
                    <a:alpha val="100000"/>
                  </a:srgbClr>
                </a:solidFill>
                <a:latin typeface="Inter Regular" pitchFamily="34" charset="0"/>
                <a:ea typeface="Inter Regular" pitchFamily="34" charset="-122"/>
                <a:cs typeface="Inter Regular" pitchFamily="34" charset="-120"/>
              </a:rPr>
              <a:t>Volunteers delivered record hours, exceeding last year by 22%</a:t>
            </a:r>
            <a:endParaRPr lang="en-US" sz="1600" dirty="0"/>
          </a:p>
        </p:txBody>
      </p:sp>
      <p:grpSp>
        <p:nvGrpSpPr>
          <p:cNvPr id="32" name="Group 31">
            <a:extLst>
              <a:ext uri="{FF2B5EF4-FFF2-40B4-BE49-F238E27FC236}">
                <a16:creationId xmlns:a16="http://schemas.microsoft.com/office/drawing/2014/main" id="{B288800F-845E-4DA9-8FB5-066BE9DC26F3}"/>
              </a:ext>
            </a:extLst>
          </p:cNvPr>
          <p:cNvGrpSpPr/>
          <p:nvPr/>
        </p:nvGrpSpPr>
        <p:grpSpPr>
          <a:xfrm>
            <a:off x="1524191" y="5207000"/>
            <a:ext cx="21338667" cy="4514850"/>
            <a:chOff x="1524191" y="5207000"/>
            <a:chExt cx="21338667" cy="4514850"/>
          </a:xfrm>
        </p:grpSpPr>
        <p:pic>
          <p:nvPicPr>
            <p:cNvPr id="7" name="Image 1" descr=" "/>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524191" y="5207000"/>
              <a:ext cx="21338667" cy="901700"/>
            </a:xfrm>
            <a:prstGeom prst="rect">
              <a:avLst/>
            </a:prstGeom>
          </p:spPr>
        </p:pic>
        <p:pic>
          <p:nvPicPr>
            <p:cNvPr id="8" name="Image 2" descr=" "/>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524191" y="7004050"/>
              <a:ext cx="21338667" cy="12700"/>
            </a:xfrm>
            <a:prstGeom prst="rect">
              <a:avLst/>
            </a:prstGeom>
          </p:spPr>
        </p:pic>
        <p:pic>
          <p:nvPicPr>
            <p:cNvPr id="9" name="Image 3" descr=" "/>
            <p:cNvPicPr>
              <a:picLocks noChangeAspect="1"/>
            </p:cNvPicPr>
            <p:nvPr/>
          </p:nvPicPr>
          <p:blipFill>
            <a:blip r:embed="rId7">
              <a:extLst>
                <a:ext uri="{96DAC541-7B7A-43D3-8B79-37D633B846F1}">
                  <asvg:svgBlip xmlns:asvg="http://schemas.microsoft.com/office/drawing/2016/SVG/main" r:embed="rId9"/>
                </a:ext>
              </a:extLst>
            </a:blip>
            <a:stretch>
              <a:fillRect/>
            </a:stretch>
          </p:blipFill>
          <p:spPr>
            <a:xfrm>
              <a:off x="1524191" y="7905750"/>
              <a:ext cx="21338667" cy="12700"/>
            </a:xfrm>
            <a:prstGeom prst="rect">
              <a:avLst/>
            </a:prstGeom>
          </p:spPr>
        </p:pic>
        <p:pic>
          <p:nvPicPr>
            <p:cNvPr id="10" name="Image 4" descr=" "/>
            <p:cNvPicPr>
              <a:picLocks noChangeAspect="1"/>
            </p:cNvPicPr>
            <p:nvPr/>
          </p:nvPicPr>
          <p:blipFill>
            <a:blip r:embed="rId7">
              <a:extLst>
                <a:ext uri="{96DAC541-7B7A-43D3-8B79-37D633B846F1}">
                  <asvg:svgBlip xmlns:asvg="http://schemas.microsoft.com/office/drawing/2016/SVG/main" r:embed="rId10"/>
                </a:ext>
              </a:extLst>
            </a:blip>
            <a:stretch>
              <a:fillRect/>
            </a:stretch>
          </p:blipFill>
          <p:spPr>
            <a:xfrm>
              <a:off x="1524191" y="8807450"/>
              <a:ext cx="21338667" cy="12700"/>
            </a:xfrm>
            <a:prstGeom prst="rect">
              <a:avLst/>
            </a:prstGeom>
          </p:spPr>
        </p:pic>
        <p:pic>
          <p:nvPicPr>
            <p:cNvPr id="11" name="Image 5" descr=" "/>
            <p:cNvPicPr>
              <a:picLocks noChangeAspect="1"/>
            </p:cNvPicPr>
            <p:nvPr/>
          </p:nvPicPr>
          <p:blipFill>
            <a:blip r:embed="rId7">
              <a:extLst>
                <a:ext uri="{96DAC541-7B7A-43D3-8B79-37D633B846F1}">
                  <asvg:svgBlip xmlns:asvg="http://schemas.microsoft.com/office/drawing/2016/SVG/main" r:embed="rId11"/>
                </a:ext>
              </a:extLst>
            </a:blip>
            <a:stretch>
              <a:fillRect/>
            </a:stretch>
          </p:blipFill>
          <p:spPr>
            <a:xfrm>
              <a:off x="1524191" y="9709150"/>
              <a:ext cx="21338667" cy="12700"/>
            </a:xfrm>
            <a:prstGeom prst="rect">
              <a:avLst/>
            </a:prstGeom>
          </p:spPr>
        </p:pic>
        <p:sp>
          <p:nvSpPr>
            <p:cNvPr id="12" name="Text 4"/>
            <p:cNvSpPr/>
            <p:nvPr/>
          </p:nvSpPr>
          <p:spPr>
            <a:xfrm>
              <a:off x="2133867" y="5511800"/>
              <a:ext cx="867942" cy="372533"/>
            </a:xfrm>
            <a:prstGeom prst="rect">
              <a:avLst/>
            </a:prstGeom>
            <a:noFill/>
            <a:ln/>
          </p:spPr>
          <p:txBody>
            <a:bodyPr wrap="square" lIns="0" tIns="0" rIns="0" bIns="0" rtlCol="0" anchor="t"/>
            <a:lstStyle/>
            <a:p>
              <a:pPr marL="0" indent="0" algn="l">
                <a:lnSpc>
                  <a:spcPts val="2400"/>
                </a:lnSpc>
                <a:buNone/>
              </a:pPr>
              <a:r>
                <a:rPr lang="en-US" sz="1600" kern="0" spc="-32" dirty="0">
                  <a:solidFill>
                    <a:srgbClr val="000000">
                      <a:alpha val="100000"/>
                    </a:srgbClr>
                  </a:solidFill>
                  <a:latin typeface="Inter Medium" pitchFamily="34" charset="0"/>
                  <a:ea typeface="Inter Medium" pitchFamily="34" charset="-122"/>
                  <a:cs typeface="Inter Medium" pitchFamily="34" charset="-120"/>
                </a:rPr>
                <a:t>Program</a:t>
              </a:r>
              <a:endParaRPr lang="en-US" sz="1600" dirty="0"/>
            </a:p>
          </p:txBody>
        </p:sp>
        <p:sp>
          <p:nvSpPr>
            <p:cNvPr id="13" name="Text 5"/>
            <p:cNvSpPr/>
            <p:nvPr/>
          </p:nvSpPr>
          <p:spPr>
            <a:xfrm>
              <a:off x="2133867" y="6413500"/>
              <a:ext cx="1503021" cy="372533"/>
            </a:xfrm>
            <a:prstGeom prst="rect">
              <a:avLst/>
            </a:prstGeom>
            <a:noFill/>
            <a:ln/>
          </p:spPr>
          <p:txBody>
            <a:bodyPr wrap="square" lIns="0" tIns="0" rIns="0" bIns="0" rtlCol="0" anchor="t"/>
            <a:lstStyle/>
            <a:p>
              <a:pPr marL="0" indent="0" algn="l">
                <a:lnSpc>
                  <a:spcPts val="2400"/>
                </a:lnSpc>
                <a:buNone/>
              </a:pPr>
              <a:r>
                <a:rPr lang="en-US" sz="1600" kern="0" spc="-32" dirty="0">
                  <a:solidFill>
                    <a:srgbClr val="000000">
                      <a:alpha val="100000"/>
                    </a:srgbClr>
                  </a:solidFill>
                  <a:latin typeface="Inter Medium" pitchFamily="34" charset="0"/>
                  <a:ea typeface="Inter Medium" pitchFamily="34" charset="-122"/>
                  <a:cs typeface="Inter Medium" pitchFamily="34" charset="-120"/>
                </a:rPr>
                <a:t>Women in Tech</a:t>
              </a:r>
              <a:endParaRPr lang="en-US" sz="1600" dirty="0"/>
            </a:p>
          </p:txBody>
        </p:sp>
        <p:sp>
          <p:nvSpPr>
            <p:cNvPr id="14" name="Text 6"/>
            <p:cNvSpPr/>
            <p:nvPr/>
          </p:nvSpPr>
          <p:spPr>
            <a:xfrm>
              <a:off x="7417727" y="6413500"/>
              <a:ext cx="1261691" cy="372533"/>
            </a:xfrm>
            <a:prstGeom prst="rect">
              <a:avLst/>
            </a:prstGeom>
            <a:noFill/>
            <a:ln/>
          </p:spPr>
          <p:txBody>
            <a:bodyPr wrap="square" lIns="0" tIns="0" rIns="0" bIns="0" rtlCol="0" anchor="t"/>
            <a:lstStyle/>
            <a:p>
              <a:pPr marL="0" indent="0" algn="l">
                <a:lnSpc>
                  <a:spcPts val="2400"/>
                </a:lnSpc>
                <a:buNone/>
              </a:pPr>
              <a:r>
                <a:rPr lang="en-US" sz="1600" kern="0" spc="-32" dirty="0">
                  <a:solidFill>
                    <a:srgbClr val="000000">
                      <a:alpha val="100000"/>
                    </a:srgbClr>
                  </a:solidFill>
                  <a:latin typeface="Inter Regular" pitchFamily="34" charset="0"/>
                  <a:ea typeface="Inter Regular" pitchFamily="34" charset="-122"/>
                  <a:cs typeface="Inter Regular" pitchFamily="34" charset="-120"/>
                </a:rPr>
                <a:t>1,200 people</a:t>
              </a:r>
              <a:endParaRPr lang="en-US" sz="1600" dirty="0"/>
            </a:p>
          </p:txBody>
        </p:sp>
        <p:sp>
          <p:nvSpPr>
            <p:cNvPr id="15" name="Text 7"/>
            <p:cNvSpPr/>
            <p:nvPr/>
          </p:nvSpPr>
          <p:spPr>
            <a:xfrm>
              <a:off x="12701588" y="6413500"/>
              <a:ext cx="1464916" cy="372533"/>
            </a:xfrm>
            <a:prstGeom prst="rect">
              <a:avLst/>
            </a:prstGeom>
            <a:noFill/>
            <a:ln/>
          </p:spPr>
          <p:txBody>
            <a:bodyPr wrap="square" lIns="0" tIns="0" rIns="0" bIns="0" rtlCol="0" anchor="t"/>
            <a:lstStyle/>
            <a:p>
              <a:pPr marL="0" indent="0" algn="l">
                <a:lnSpc>
                  <a:spcPts val="2400"/>
                </a:lnSpc>
                <a:buNone/>
              </a:pPr>
              <a:r>
                <a:rPr lang="en-US" sz="1600" kern="0" spc="-32" dirty="0">
                  <a:solidFill>
                    <a:srgbClr val="000000">
                      <a:alpha val="100000"/>
                    </a:srgbClr>
                  </a:solidFill>
                  <a:latin typeface="Inter Regular" pitchFamily="34" charset="0"/>
                  <a:ea typeface="Inter Regular" pitchFamily="34" charset="-122"/>
                  <a:cs typeface="Inter Regular" pitchFamily="34" charset="-120"/>
                </a:rPr>
                <a:t>Southeast Asia</a:t>
              </a:r>
              <a:endParaRPr lang="en-US" sz="1600" dirty="0"/>
            </a:p>
          </p:txBody>
        </p:sp>
        <p:sp>
          <p:nvSpPr>
            <p:cNvPr id="16" name="Text 8"/>
            <p:cNvSpPr/>
            <p:nvPr/>
          </p:nvSpPr>
          <p:spPr>
            <a:xfrm>
              <a:off x="17985448" y="6413500"/>
              <a:ext cx="2646164" cy="372533"/>
            </a:xfrm>
            <a:prstGeom prst="rect">
              <a:avLst/>
            </a:prstGeom>
            <a:noFill/>
            <a:ln/>
          </p:spPr>
          <p:txBody>
            <a:bodyPr wrap="square" lIns="0" tIns="0" rIns="0" bIns="0" rtlCol="0" anchor="t"/>
            <a:lstStyle/>
            <a:p>
              <a:pPr marL="0" indent="0" algn="l">
                <a:lnSpc>
                  <a:spcPts val="2400"/>
                </a:lnSpc>
                <a:buNone/>
              </a:pPr>
              <a:r>
                <a:rPr lang="en-US" sz="1600" kern="0" spc="-32" dirty="0">
                  <a:solidFill>
                    <a:srgbClr val="000000">
                      <a:alpha val="100000"/>
                    </a:srgbClr>
                  </a:solidFill>
                  <a:latin typeface="Inter Regular" pitchFamily="34" charset="0"/>
                  <a:ea typeface="Inter Regular" pitchFamily="34" charset="-122"/>
                  <a:cs typeface="Inter Regular" pitchFamily="34" charset="-120"/>
                </a:rPr>
                <a:t>35% secured job placement</a:t>
              </a:r>
              <a:endParaRPr lang="en-US" sz="1600" dirty="0"/>
            </a:p>
          </p:txBody>
        </p:sp>
        <p:sp>
          <p:nvSpPr>
            <p:cNvPr id="17" name="Text 9"/>
            <p:cNvSpPr/>
            <p:nvPr/>
          </p:nvSpPr>
          <p:spPr>
            <a:xfrm>
              <a:off x="2133867" y="7302500"/>
              <a:ext cx="1820561" cy="372533"/>
            </a:xfrm>
            <a:prstGeom prst="rect">
              <a:avLst/>
            </a:prstGeom>
            <a:noFill/>
            <a:ln/>
          </p:spPr>
          <p:txBody>
            <a:bodyPr wrap="square" lIns="0" tIns="0" rIns="0" bIns="0" rtlCol="0" anchor="t"/>
            <a:lstStyle/>
            <a:p>
              <a:pPr marL="0" indent="0" algn="l">
                <a:lnSpc>
                  <a:spcPts val="2400"/>
                </a:lnSpc>
                <a:buNone/>
              </a:pPr>
              <a:r>
                <a:rPr lang="en-US" sz="1600" kern="0" spc="-32" dirty="0">
                  <a:solidFill>
                    <a:srgbClr val="000000">
                      <a:alpha val="100000"/>
                    </a:srgbClr>
                  </a:solidFill>
                  <a:latin typeface="Inter Medium" pitchFamily="34" charset="0"/>
                  <a:ea typeface="Inter Medium" pitchFamily="34" charset="-122"/>
                  <a:cs typeface="Inter Medium" pitchFamily="34" charset="-120"/>
                </a:rPr>
                <a:t>Community Clinics</a:t>
              </a:r>
              <a:endParaRPr lang="en-US" sz="1600" dirty="0"/>
            </a:p>
          </p:txBody>
        </p:sp>
        <p:sp>
          <p:nvSpPr>
            <p:cNvPr id="18" name="Text 10"/>
            <p:cNvSpPr/>
            <p:nvPr/>
          </p:nvSpPr>
          <p:spPr>
            <a:xfrm>
              <a:off x="7417727" y="7302500"/>
              <a:ext cx="1134675" cy="372533"/>
            </a:xfrm>
            <a:prstGeom prst="rect">
              <a:avLst/>
            </a:prstGeom>
            <a:noFill/>
            <a:ln/>
          </p:spPr>
          <p:txBody>
            <a:bodyPr wrap="square" lIns="0" tIns="0" rIns="0" bIns="0" rtlCol="0" anchor="t"/>
            <a:lstStyle/>
            <a:p>
              <a:pPr marL="0" indent="0" algn="l">
                <a:lnSpc>
                  <a:spcPts val="2400"/>
                </a:lnSpc>
                <a:buNone/>
              </a:pPr>
              <a:r>
                <a:rPr lang="en-US" sz="1600" kern="0" spc="-32" dirty="0">
                  <a:solidFill>
                    <a:srgbClr val="000000">
                      <a:alpha val="100000"/>
                    </a:srgbClr>
                  </a:solidFill>
                  <a:latin typeface="Inter Regular" pitchFamily="34" charset="0"/>
                  <a:ea typeface="Inter Regular" pitchFamily="34" charset="-122"/>
                  <a:cs typeface="Inter Regular" pitchFamily="34" charset="-120"/>
                </a:rPr>
                <a:t>8,000 visits</a:t>
              </a:r>
              <a:endParaRPr lang="en-US" sz="1600" dirty="0"/>
            </a:p>
          </p:txBody>
        </p:sp>
        <p:sp>
          <p:nvSpPr>
            <p:cNvPr id="19" name="Text 11"/>
            <p:cNvSpPr/>
            <p:nvPr/>
          </p:nvSpPr>
          <p:spPr>
            <a:xfrm>
              <a:off x="12701588" y="7302500"/>
              <a:ext cx="1337901" cy="372533"/>
            </a:xfrm>
            <a:prstGeom prst="rect">
              <a:avLst/>
            </a:prstGeom>
            <a:noFill/>
            <a:ln/>
          </p:spPr>
          <p:txBody>
            <a:bodyPr wrap="square" lIns="0" tIns="0" rIns="0" bIns="0" rtlCol="0" anchor="t"/>
            <a:lstStyle/>
            <a:p>
              <a:pPr marL="0" indent="0" algn="l">
                <a:lnSpc>
                  <a:spcPts val="2400"/>
                </a:lnSpc>
                <a:buNone/>
              </a:pPr>
              <a:r>
                <a:rPr lang="en-US" sz="1600" kern="0" spc="-32" dirty="0">
                  <a:solidFill>
                    <a:srgbClr val="000000">
                      <a:alpha val="100000"/>
                    </a:srgbClr>
                  </a:solidFill>
                  <a:latin typeface="Inter Regular" pitchFamily="34" charset="0"/>
                  <a:ea typeface="Inter Regular" pitchFamily="34" charset="-122"/>
                  <a:cs typeface="Inter Regular" pitchFamily="34" charset="-120"/>
                </a:rPr>
                <a:t>Latin America</a:t>
              </a:r>
              <a:endParaRPr lang="en-US" sz="1600" dirty="0"/>
            </a:p>
          </p:txBody>
        </p:sp>
        <p:sp>
          <p:nvSpPr>
            <p:cNvPr id="20" name="Text 12"/>
            <p:cNvSpPr/>
            <p:nvPr/>
          </p:nvSpPr>
          <p:spPr>
            <a:xfrm>
              <a:off x="17985448" y="7302500"/>
              <a:ext cx="3001809" cy="372533"/>
            </a:xfrm>
            <a:prstGeom prst="rect">
              <a:avLst/>
            </a:prstGeom>
            <a:noFill/>
            <a:ln/>
          </p:spPr>
          <p:txBody>
            <a:bodyPr wrap="square" lIns="0" tIns="0" rIns="0" bIns="0" rtlCol="0" anchor="t"/>
            <a:lstStyle/>
            <a:p>
              <a:pPr marL="0" indent="0" algn="l">
                <a:lnSpc>
                  <a:spcPts val="2400"/>
                </a:lnSpc>
                <a:buNone/>
              </a:pPr>
              <a:r>
                <a:rPr lang="en-US" sz="1600" kern="0" spc="-32" dirty="0">
                  <a:solidFill>
                    <a:srgbClr val="000000">
                      <a:alpha val="100000"/>
                    </a:srgbClr>
                  </a:solidFill>
                  <a:latin typeface="Inter Regular" pitchFamily="34" charset="0"/>
                  <a:ea typeface="Inter Regular" pitchFamily="34" charset="-122"/>
                  <a:cs typeface="Inter Regular" pitchFamily="34" charset="-120"/>
                </a:rPr>
                <a:t>2x improvement in access rates</a:t>
              </a:r>
              <a:endParaRPr lang="en-US" sz="1600" dirty="0"/>
            </a:p>
          </p:txBody>
        </p:sp>
        <p:sp>
          <p:nvSpPr>
            <p:cNvPr id="21" name="Text 13"/>
            <p:cNvSpPr/>
            <p:nvPr/>
          </p:nvSpPr>
          <p:spPr>
            <a:xfrm>
              <a:off x="2133867" y="8191500"/>
              <a:ext cx="1896770" cy="372533"/>
            </a:xfrm>
            <a:prstGeom prst="rect">
              <a:avLst/>
            </a:prstGeom>
            <a:noFill/>
            <a:ln/>
          </p:spPr>
          <p:txBody>
            <a:bodyPr wrap="square" lIns="0" tIns="0" rIns="0" bIns="0" rtlCol="0" anchor="t"/>
            <a:lstStyle/>
            <a:p>
              <a:pPr marL="0" indent="0" algn="l">
                <a:lnSpc>
                  <a:spcPts val="2400"/>
                </a:lnSpc>
                <a:buNone/>
              </a:pPr>
              <a:r>
                <a:rPr lang="en-US" sz="1600" kern="0" spc="-32" dirty="0">
                  <a:solidFill>
                    <a:srgbClr val="000000">
                      <a:alpha val="100000"/>
                    </a:srgbClr>
                  </a:solidFill>
                  <a:latin typeface="Inter Medium" pitchFamily="34" charset="0"/>
                  <a:ea typeface="Inter Medium" pitchFamily="34" charset="-122"/>
                  <a:cs typeface="Inter Medium" pitchFamily="34" charset="-120"/>
                </a:rPr>
                <a:t>Digital Literacy Hub</a:t>
              </a:r>
              <a:endParaRPr lang="en-US" sz="1600" dirty="0"/>
            </a:p>
          </p:txBody>
        </p:sp>
        <p:sp>
          <p:nvSpPr>
            <p:cNvPr id="22" name="Text 14"/>
            <p:cNvSpPr/>
            <p:nvPr/>
          </p:nvSpPr>
          <p:spPr>
            <a:xfrm>
              <a:off x="7417727" y="8191500"/>
              <a:ext cx="1414110" cy="372533"/>
            </a:xfrm>
            <a:prstGeom prst="rect">
              <a:avLst/>
            </a:prstGeom>
            <a:noFill/>
            <a:ln/>
          </p:spPr>
          <p:txBody>
            <a:bodyPr wrap="square" lIns="0" tIns="0" rIns="0" bIns="0" rtlCol="0" anchor="t"/>
            <a:lstStyle/>
            <a:p>
              <a:pPr marL="0" indent="0" algn="l">
                <a:lnSpc>
                  <a:spcPts val="2400"/>
                </a:lnSpc>
                <a:buNone/>
              </a:pPr>
              <a:r>
                <a:rPr lang="en-US" sz="1600" kern="0" spc="-32" dirty="0">
                  <a:solidFill>
                    <a:srgbClr val="000000">
                      <a:alpha val="100000"/>
                    </a:srgbClr>
                  </a:solidFill>
                  <a:latin typeface="Inter Regular" pitchFamily="34" charset="0"/>
                  <a:ea typeface="Inter Regular" pitchFamily="34" charset="-122"/>
                  <a:cs typeface="Inter Regular" pitchFamily="34" charset="-120"/>
                </a:rPr>
                <a:t>2,400 learners</a:t>
              </a:r>
              <a:endParaRPr lang="en-US" sz="1600" dirty="0"/>
            </a:p>
          </p:txBody>
        </p:sp>
        <p:sp>
          <p:nvSpPr>
            <p:cNvPr id="23" name="Text 15"/>
            <p:cNvSpPr/>
            <p:nvPr/>
          </p:nvSpPr>
          <p:spPr>
            <a:xfrm>
              <a:off x="12701588" y="8191500"/>
              <a:ext cx="1071167" cy="372533"/>
            </a:xfrm>
            <a:prstGeom prst="rect">
              <a:avLst/>
            </a:prstGeom>
            <a:noFill/>
            <a:ln/>
          </p:spPr>
          <p:txBody>
            <a:bodyPr wrap="square" lIns="0" tIns="0" rIns="0" bIns="0" rtlCol="0" anchor="t"/>
            <a:lstStyle/>
            <a:p>
              <a:pPr marL="0" indent="0" algn="l">
                <a:lnSpc>
                  <a:spcPts val="2400"/>
                </a:lnSpc>
                <a:buNone/>
              </a:pPr>
              <a:r>
                <a:rPr lang="en-US" sz="1600" kern="0" spc="-32" dirty="0">
                  <a:solidFill>
                    <a:srgbClr val="000000">
                      <a:alpha val="100000"/>
                    </a:srgbClr>
                  </a:solidFill>
                  <a:latin typeface="Inter Regular" pitchFamily="34" charset="0"/>
                  <a:ea typeface="Inter Regular" pitchFamily="34" charset="-122"/>
                  <a:cs typeface="Inter Regular" pitchFamily="34" charset="-120"/>
                </a:rPr>
                <a:t>East Africa</a:t>
              </a:r>
              <a:endParaRPr lang="en-US" sz="1600" dirty="0"/>
            </a:p>
          </p:txBody>
        </p:sp>
        <p:sp>
          <p:nvSpPr>
            <p:cNvPr id="24" name="Text 16"/>
            <p:cNvSpPr/>
            <p:nvPr/>
          </p:nvSpPr>
          <p:spPr>
            <a:xfrm>
              <a:off x="17985448" y="8191500"/>
              <a:ext cx="1972980" cy="372533"/>
            </a:xfrm>
            <a:prstGeom prst="rect">
              <a:avLst/>
            </a:prstGeom>
            <a:noFill/>
            <a:ln/>
          </p:spPr>
          <p:txBody>
            <a:bodyPr wrap="square" lIns="0" tIns="0" rIns="0" bIns="0" rtlCol="0" anchor="t"/>
            <a:lstStyle/>
            <a:p>
              <a:pPr marL="0" indent="0" algn="l">
                <a:lnSpc>
                  <a:spcPts val="2400"/>
                </a:lnSpc>
                <a:buNone/>
              </a:pPr>
              <a:r>
                <a:rPr lang="en-US" sz="1600" kern="0" spc="-32" dirty="0">
                  <a:solidFill>
                    <a:srgbClr val="000000">
                      <a:alpha val="100000"/>
                    </a:srgbClr>
                  </a:solidFill>
                  <a:latin typeface="Inter Regular" pitchFamily="34" charset="0"/>
                  <a:ea typeface="Inter Regular" pitchFamily="34" charset="-122"/>
                  <a:cs typeface="Inter Regular" pitchFamily="34" charset="-120"/>
                </a:rPr>
                <a:t>89% completion rate</a:t>
              </a:r>
              <a:endParaRPr lang="en-US" sz="1600" dirty="0"/>
            </a:p>
          </p:txBody>
        </p:sp>
        <p:sp>
          <p:nvSpPr>
            <p:cNvPr id="25" name="Text 17"/>
            <p:cNvSpPr/>
            <p:nvPr/>
          </p:nvSpPr>
          <p:spPr>
            <a:xfrm>
              <a:off x="2133867" y="9080500"/>
              <a:ext cx="1591932" cy="372533"/>
            </a:xfrm>
            <a:prstGeom prst="rect">
              <a:avLst/>
            </a:prstGeom>
            <a:noFill/>
            <a:ln/>
          </p:spPr>
          <p:txBody>
            <a:bodyPr wrap="square" lIns="0" tIns="0" rIns="0" bIns="0" rtlCol="0" anchor="t"/>
            <a:lstStyle/>
            <a:p>
              <a:pPr marL="0" indent="0" algn="l">
                <a:lnSpc>
                  <a:spcPts val="2400"/>
                </a:lnSpc>
                <a:buNone/>
              </a:pPr>
              <a:r>
                <a:rPr lang="en-US" sz="1600" kern="0" spc="-32" dirty="0">
                  <a:solidFill>
                    <a:srgbClr val="000000">
                      <a:alpha val="100000"/>
                    </a:srgbClr>
                  </a:solidFill>
                  <a:latin typeface="Inter Medium" pitchFamily="34" charset="0"/>
                  <a:ea typeface="Inter Medium" pitchFamily="34" charset="-122"/>
                  <a:cs typeface="Inter Medium" pitchFamily="34" charset="-120"/>
                </a:rPr>
                <a:t>Volunteer Hours</a:t>
              </a:r>
              <a:endParaRPr lang="en-US" sz="1600" dirty="0"/>
            </a:p>
          </p:txBody>
        </p:sp>
        <p:sp>
          <p:nvSpPr>
            <p:cNvPr id="26" name="Text 18"/>
            <p:cNvSpPr/>
            <p:nvPr/>
          </p:nvSpPr>
          <p:spPr>
            <a:xfrm>
              <a:off x="7417727" y="9080500"/>
              <a:ext cx="1134675" cy="372533"/>
            </a:xfrm>
            <a:prstGeom prst="rect">
              <a:avLst/>
            </a:prstGeom>
            <a:noFill/>
            <a:ln/>
          </p:spPr>
          <p:txBody>
            <a:bodyPr wrap="square" lIns="0" tIns="0" rIns="0" bIns="0" rtlCol="0" anchor="t"/>
            <a:lstStyle/>
            <a:p>
              <a:pPr marL="0" indent="0" algn="l">
                <a:lnSpc>
                  <a:spcPts val="2400"/>
                </a:lnSpc>
                <a:buNone/>
              </a:pPr>
              <a:r>
                <a:rPr lang="en-US" sz="1600" kern="0" spc="-32" dirty="0">
                  <a:solidFill>
                    <a:srgbClr val="000000">
                      <a:alpha val="100000"/>
                    </a:srgbClr>
                  </a:solidFill>
                  <a:latin typeface="Inter Regular" pitchFamily="34" charset="0"/>
                  <a:ea typeface="Inter Regular" pitchFamily="34" charset="-122"/>
                  <a:cs typeface="Inter Regular" pitchFamily="34" charset="-120"/>
                </a:rPr>
                <a:t>6,100 hours</a:t>
              </a:r>
              <a:endParaRPr lang="en-US" sz="1600" dirty="0"/>
            </a:p>
          </p:txBody>
        </p:sp>
        <p:sp>
          <p:nvSpPr>
            <p:cNvPr id="27" name="Text 19"/>
            <p:cNvSpPr/>
            <p:nvPr/>
          </p:nvSpPr>
          <p:spPr>
            <a:xfrm>
              <a:off x="12701588" y="9080500"/>
              <a:ext cx="664716" cy="372533"/>
            </a:xfrm>
            <a:prstGeom prst="rect">
              <a:avLst/>
            </a:prstGeom>
            <a:noFill/>
            <a:ln/>
          </p:spPr>
          <p:txBody>
            <a:bodyPr wrap="square" lIns="0" tIns="0" rIns="0" bIns="0" rtlCol="0" anchor="t"/>
            <a:lstStyle/>
            <a:p>
              <a:pPr marL="0" indent="0" algn="l">
                <a:lnSpc>
                  <a:spcPts val="2400"/>
                </a:lnSpc>
                <a:buNone/>
              </a:pPr>
              <a:r>
                <a:rPr lang="en-US" sz="1600" kern="0" spc="-32" dirty="0">
                  <a:solidFill>
                    <a:srgbClr val="000000">
                      <a:alpha val="100000"/>
                    </a:srgbClr>
                  </a:solidFill>
                  <a:latin typeface="Inter Regular" pitchFamily="34" charset="0"/>
                  <a:ea typeface="Inter Regular" pitchFamily="34" charset="-122"/>
                  <a:cs typeface="Inter Regular" pitchFamily="34" charset="-120"/>
                </a:rPr>
                <a:t>Global</a:t>
              </a:r>
              <a:endParaRPr lang="en-US" sz="1600" dirty="0"/>
            </a:p>
          </p:txBody>
        </p:sp>
        <p:sp>
          <p:nvSpPr>
            <p:cNvPr id="28" name="Text 20"/>
            <p:cNvSpPr/>
            <p:nvPr/>
          </p:nvSpPr>
          <p:spPr>
            <a:xfrm>
              <a:off x="17985448" y="9080500"/>
              <a:ext cx="2633462" cy="372533"/>
            </a:xfrm>
            <a:prstGeom prst="rect">
              <a:avLst/>
            </a:prstGeom>
            <a:noFill/>
            <a:ln/>
          </p:spPr>
          <p:txBody>
            <a:bodyPr wrap="square" lIns="0" tIns="0" rIns="0" bIns="0" rtlCol="0" anchor="t"/>
            <a:lstStyle/>
            <a:p>
              <a:pPr marL="0" indent="0" algn="l">
                <a:lnSpc>
                  <a:spcPts val="2400"/>
                </a:lnSpc>
                <a:buNone/>
              </a:pPr>
              <a:r>
                <a:rPr lang="en-US" sz="1600" kern="0" spc="-32" dirty="0">
                  <a:solidFill>
                    <a:srgbClr val="000000">
                      <a:alpha val="100000"/>
                    </a:srgbClr>
                  </a:solidFill>
                  <a:latin typeface="Inter Regular" pitchFamily="34" charset="0"/>
                  <a:ea typeface="Inter Regular" pitchFamily="34" charset="-122"/>
                  <a:cs typeface="Inter Regular" pitchFamily="34" charset="-120"/>
                </a:rPr>
                <a:t>18 NGO partners supported</a:t>
              </a:r>
              <a:endParaRPr lang="en-US" sz="1600" dirty="0"/>
            </a:p>
          </p:txBody>
        </p:sp>
        <p:sp>
          <p:nvSpPr>
            <p:cNvPr id="29" name="Text 21"/>
            <p:cNvSpPr/>
            <p:nvPr/>
          </p:nvSpPr>
          <p:spPr>
            <a:xfrm>
              <a:off x="7417727" y="5511800"/>
              <a:ext cx="652015" cy="372533"/>
            </a:xfrm>
            <a:prstGeom prst="rect">
              <a:avLst/>
            </a:prstGeom>
            <a:noFill/>
            <a:ln/>
          </p:spPr>
          <p:txBody>
            <a:bodyPr wrap="square" lIns="0" tIns="0" rIns="0" bIns="0" rtlCol="0" anchor="t"/>
            <a:lstStyle/>
            <a:p>
              <a:pPr marL="0" indent="0" algn="l">
                <a:lnSpc>
                  <a:spcPts val="2400"/>
                </a:lnSpc>
                <a:buNone/>
              </a:pPr>
              <a:r>
                <a:rPr lang="en-US" sz="1600" kern="0" spc="-32" dirty="0">
                  <a:solidFill>
                    <a:srgbClr val="000000">
                      <a:alpha val="100000"/>
                    </a:srgbClr>
                  </a:solidFill>
                  <a:latin typeface="Inter Regular" pitchFamily="34" charset="0"/>
                  <a:ea typeface="Inter Regular" pitchFamily="34" charset="-122"/>
                  <a:cs typeface="Inter Regular" pitchFamily="34" charset="-120"/>
                </a:rPr>
                <a:t>Reach</a:t>
              </a:r>
              <a:endParaRPr lang="en-US" sz="1600" dirty="0"/>
            </a:p>
          </p:txBody>
        </p:sp>
        <p:sp>
          <p:nvSpPr>
            <p:cNvPr id="30" name="Text 22"/>
            <p:cNvSpPr/>
            <p:nvPr/>
          </p:nvSpPr>
          <p:spPr>
            <a:xfrm>
              <a:off x="12663483" y="5511800"/>
              <a:ext cx="715523" cy="372533"/>
            </a:xfrm>
            <a:prstGeom prst="rect">
              <a:avLst/>
            </a:prstGeom>
            <a:noFill/>
            <a:ln/>
          </p:spPr>
          <p:txBody>
            <a:bodyPr wrap="square" lIns="0" tIns="0" rIns="0" bIns="0" rtlCol="0" anchor="t"/>
            <a:lstStyle/>
            <a:p>
              <a:pPr marL="0" indent="0" algn="l">
                <a:lnSpc>
                  <a:spcPts val="2400"/>
                </a:lnSpc>
                <a:buNone/>
              </a:pPr>
              <a:r>
                <a:rPr lang="en-US" sz="1600" kern="0" spc="-32" dirty="0">
                  <a:solidFill>
                    <a:srgbClr val="000000">
                      <a:alpha val="100000"/>
                    </a:srgbClr>
                  </a:solidFill>
                  <a:latin typeface="Inter Regular" pitchFamily="34" charset="0"/>
                  <a:ea typeface="Inter Regular" pitchFamily="34" charset="-122"/>
                  <a:cs typeface="Inter Regular" pitchFamily="34" charset="-120"/>
                </a:rPr>
                <a:t>Region</a:t>
              </a:r>
              <a:endParaRPr lang="en-US" sz="1600" dirty="0"/>
            </a:p>
          </p:txBody>
        </p:sp>
        <p:sp>
          <p:nvSpPr>
            <p:cNvPr id="31" name="Text 23"/>
            <p:cNvSpPr/>
            <p:nvPr/>
          </p:nvSpPr>
          <p:spPr>
            <a:xfrm>
              <a:off x="18061657" y="5511800"/>
              <a:ext cx="918748" cy="372533"/>
            </a:xfrm>
            <a:prstGeom prst="rect">
              <a:avLst/>
            </a:prstGeom>
            <a:noFill/>
            <a:ln/>
          </p:spPr>
          <p:txBody>
            <a:bodyPr wrap="square" lIns="0" tIns="0" rIns="0" bIns="0" rtlCol="0" anchor="t"/>
            <a:lstStyle/>
            <a:p>
              <a:pPr marL="0" indent="0" algn="l">
                <a:lnSpc>
                  <a:spcPts val="2400"/>
                </a:lnSpc>
                <a:buNone/>
              </a:pPr>
              <a:r>
                <a:rPr lang="en-US" sz="1600" kern="0" spc="-32" dirty="0">
                  <a:solidFill>
                    <a:srgbClr val="000000">
                      <a:alpha val="100000"/>
                    </a:srgbClr>
                  </a:solidFill>
                  <a:latin typeface="Inter Regular" pitchFamily="34" charset="0"/>
                  <a:ea typeface="Inter Regular" pitchFamily="34" charset="-122"/>
                  <a:cs typeface="Inter Regular" pitchFamily="34" charset="-120"/>
                </a:rPr>
                <a:t>Outcome</a:t>
              </a:r>
              <a:endParaRPr lang="en-US" sz="1600" dirty="0"/>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solidFill>
          <a:srgbClr val="FFFFFF"/>
        </a:solidFill>
        <a:effectLst/>
      </p:bgPr>
    </p:bg>
    <p:spTree>
      <p:nvGrpSpPr>
        <p:cNvPr id="1" name=""/>
        <p:cNvGrpSpPr/>
        <p:nvPr/>
      </p:nvGrpSpPr>
      <p:grpSpPr>
        <a:xfrm>
          <a:off x="0" y="0"/>
          <a:ext cx="0" cy="0"/>
          <a:chOff x="0" y="0"/>
          <a:chExt cx="0" cy="0"/>
        </a:xfrm>
      </p:grpSpPr>
      <p:graphicFrame>
        <p:nvGraphicFramePr>
          <p:cNvPr id="37" name="Chart 36">
            <a:extLst>
              <a:ext uri="{FF2B5EF4-FFF2-40B4-BE49-F238E27FC236}">
                <a16:creationId xmlns:a16="http://schemas.microsoft.com/office/drawing/2014/main" id="{3AC97684-8DE9-4EBB-A3CB-DEC65F313B70}"/>
              </a:ext>
            </a:extLst>
          </p:cNvPr>
          <p:cNvGraphicFramePr/>
          <p:nvPr>
            <p:extLst>
              <p:ext uri="{D42A27DB-BD31-4B8C-83A1-F6EECF244321}">
                <p14:modId xmlns:p14="http://schemas.microsoft.com/office/powerpoint/2010/main" val="990698581"/>
              </p:ext>
            </p:extLst>
          </p:nvPr>
        </p:nvGraphicFramePr>
        <p:xfrm>
          <a:off x="11384856" y="3622361"/>
          <a:ext cx="11287483" cy="7962900"/>
        </p:xfrm>
        <a:graphic>
          <a:graphicData uri="http://schemas.openxmlformats.org/drawingml/2006/chart">
            <c:chart xmlns:c="http://schemas.openxmlformats.org/drawingml/2006/chart" xmlns:r="http://schemas.openxmlformats.org/officeDocument/2006/relationships" r:id="rId3"/>
          </a:graphicData>
        </a:graphic>
      </p:graphicFrame>
      <p:sp>
        <p:nvSpPr>
          <p:cNvPr id="2" name="Text 0"/>
          <p:cNvSpPr/>
          <p:nvPr/>
        </p:nvSpPr>
        <p:spPr>
          <a:xfrm>
            <a:off x="1524191" y="1524000"/>
            <a:ext cx="8357645" cy="1930400"/>
          </a:xfrm>
          <a:prstGeom prst="rect">
            <a:avLst/>
          </a:prstGeom>
          <a:noFill/>
          <a:ln/>
        </p:spPr>
        <p:txBody>
          <a:bodyPr wrap="square" lIns="0" tIns="0" rIns="0" bIns="0" rtlCol="0" anchor="t"/>
          <a:lstStyle/>
          <a:p>
            <a:pPr marL="0" indent="0" algn="l">
              <a:lnSpc>
                <a:spcPts val="6600"/>
              </a:lnSpc>
              <a:buNone/>
            </a:pPr>
            <a:r>
              <a:rPr lang="en-US" sz="6000" kern="0" spc="-240" dirty="0">
                <a:solidFill>
                  <a:srgbClr val="000000">
                    <a:alpha val="100000"/>
                  </a:srgbClr>
                </a:solidFill>
                <a:latin typeface="Inter Regular" pitchFamily="34" charset="0"/>
                <a:ea typeface="Inter Regular" pitchFamily="34" charset="-122"/>
                <a:cs typeface="Inter Regular" pitchFamily="34" charset="-120"/>
              </a:rPr>
              <a:t>Volunteerism &amp; Workforce Engagement</a:t>
            </a:r>
            <a:endParaRPr lang="en-US" sz="6000" dirty="0"/>
          </a:p>
        </p:txBody>
      </p:sp>
      <p:sp>
        <p:nvSpPr>
          <p:cNvPr id="3" name="Text 1"/>
          <p:cNvSpPr/>
          <p:nvPr/>
        </p:nvSpPr>
        <p:spPr>
          <a:xfrm>
            <a:off x="1524191" y="3454400"/>
            <a:ext cx="7917323" cy="982133"/>
          </a:xfrm>
          <a:prstGeom prst="rect">
            <a:avLst/>
          </a:prstGeom>
          <a:noFill/>
          <a:ln/>
        </p:spPr>
        <p:txBody>
          <a:bodyPr wrap="square" lIns="0" tIns="0" rIns="0" bIns="0" rtlCol="0" anchor="t"/>
          <a:lstStyle/>
          <a:p>
            <a:pPr marL="0" indent="0" algn="l">
              <a:lnSpc>
                <a:spcPts val="2400"/>
              </a:lnSpc>
              <a:buNone/>
            </a:pPr>
            <a:r>
              <a:rPr lang="en-US" sz="1600" kern="0" spc="-32" dirty="0">
                <a:solidFill>
                  <a:srgbClr val="000000">
                    <a:alpha val="100000"/>
                  </a:srgbClr>
                </a:solidFill>
                <a:latin typeface="Inter Regular" pitchFamily="34" charset="0"/>
                <a:ea typeface="Inter Regular" pitchFamily="34" charset="-122"/>
                <a:cs typeface="Inter Regular" pitchFamily="34" charset="-120"/>
              </a:rPr>
              <a:t>Employee-led initiatives are a cornerstone of our CSR efforts. In 2025, we saw increased cross-departmental participation and launched our first global volunteer week, encouraging all teams to give back in meaningful ways.</a:t>
            </a:r>
            <a:endParaRPr lang="en-US" sz="1600" dirty="0"/>
          </a:p>
        </p:txBody>
      </p:sp>
      <p:sp>
        <p:nvSpPr>
          <p:cNvPr id="4" name="Text 2"/>
          <p:cNvSpPr/>
          <p:nvPr/>
        </p:nvSpPr>
        <p:spPr>
          <a:xfrm>
            <a:off x="4216927" y="10477500"/>
            <a:ext cx="2773180" cy="677333"/>
          </a:xfrm>
          <a:prstGeom prst="rect">
            <a:avLst/>
          </a:prstGeom>
          <a:noFill/>
          <a:ln/>
        </p:spPr>
        <p:txBody>
          <a:bodyPr wrap="square" lIns="0" tIns="0" rIns="0" bIns="0" rtlCol="0" anchor="t"/>
          <a:lstStyle/>
          <a:p>
            <a:pPr marL="0" indent="0" algn="l">
              <a:lnSpc>
                <a:spcPts val="2400"/>
              </a:lnSpc>
              <a:buNone/>
            </a:pPr>
            <a:r>
              <a:rPr lang="en-US" sz="1600" kern="0" spc="-32" dirty="0">
                <a:solidFill>
                  <a:srgbClr val="000000">
                    <a:alpha val="100000"/>
                  </a:srgbClr>
                </a:solidFill>
                <a:latin typeface="Inter Regular" pitchFamily="34" charset="0"/>
                <a:ea typeface="Inter Regular" pitchFamily="34" charset="-122"/>
                <a:cs typeface="Inter Regular" pitchFamily="34" charset="-120"/>
              </a:rPr>
              <a:t>of our workforce contributed time or expertise in 2025.</a:t>
            </a:r>
            <a:endParaRPr lang="en-US" sz="1600" dirty="0"/>
          </a:p>
        </p:txBody>
      </p:sp>
      <p:sp>
        <p:nvSpPr>
          <p:cNvPr id="5" name="Text 3"/>
          <p:cNvSpPr/>
          <p:nvPr/>
        </p:nvSpPr>
        <p:spPr>
          <a:xfrm>
            <a:off x="1524191" y="9982200"/>
            <a:ext cx="2832454" cy="2235200"/>
          </a:xfrm>
          <a:prstGeom prst="rect">
            <a:avLst/>
          </a:prstGeom>
          <a:noFill/>
          <a:ln/>
        </p:spPr>
        <p:txBody>
          <a:bodyPr wrap="square" lIns="0" tIns="0" rIns="0" bIns="0" rtlCol="0" anchor="t"/>
          <a:lstStyle/>
          <a:p>
            <a:pPr marL="0" indent="0" algn="l">
              <a:lnSpc>
                <a:spcPts val="14400"/>
              </a:lnSpc>
              <a:buNone/>
            </a:pPr>
            <a:r>
              <a:rPr lang="en-US" sz="9600" kern="0" spc="-192" dirty="0">
                <a:solidFill>
                  <a:srgbClr val="FF5196">
                    <a:alpha val="100000"/>
                  </a:srgbClr>
                </a:solidFill>
                <a:latin typeface="Inter Regular" pitchFamily="34" charset="0"/>
                <a:ea typeface="Inter Regular" pitchFamily="34" charset="-122"/>
                <a:cs typeface="Inter Regular" pitchFamily="34" charset="-120"/>
              </a:rPr>
              <a:t>62% </a:t>
            </a:r>
            <a:endParaRPr lang="en-US" sz="9600" dirty="0"/>
          </a:p>
        </p:txBody>
      </p:sp>
      <p:pic>
        <p:nvPicPr>
          <p:cNvPr id="8" name="Image 2" descr=" "/>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2511064" y="4597400"/>
            <a:ext cx="1778222" cy="1778000"/>
          </a:xfrm>
          <a:prstGeom prst="rect">
            <a:avLst/>
          </a:prstGeom>
        </p:spPr>
      </p:pic>
      <p:pic>
        <p:nvPicPr>
          <p:cNvPr id="10" name="Image 4" descr=" "/>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524191" y="4876800"/>
            <a:ext cx="7608251" cy="1168400"/>
          </a:xfrm>
          <a:prstGeom prst="rect">
            <a:avLst/>
          </a:prstGeom>
        </p:spPr>
      </p:pic>
      <p:pic>
        <p:nvPicPr>
          <p:cNvPr id="11" name="Image 5" descr=" "/>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032254" y="5308600"/>
            <a:ext cx="304838" cy="304800"/>
          </a:xfrm>
          <a:prstGeom prst="rect">
            <a:avLst/>
          </a:prstGeom>
        </p:spPr>
      </p:pic>
      <p:pic>
        <p:nvPicPr>
          <p:cNvPr id="13" name="Image 7" descr=" "/>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079885" y="5375275"/>
            <a:ext cx="209576" cy="171450"/>
          </a:xfrm>
          <a:prstGeom prst="rect">
            <a:avLst/>
          </a:prstGeom>
        </p:spPr>
      </p:pic>
      <p:sp>
        <p:nvSpPr>
          <p:cNvPr id="14" name="Text 4"/>
          <p:cNvSpPr/>
          <p:nvPr/>
        </p:nvSpPr>
        <p:spPr>
          <a:xfrm>
            <a:off x="2553019" y="5486400"/>
            <a:ext cx="6139101" cy="372533"/>
          </a:xfrm>
          <a:prstGeom prst="rect">
            <a:avLst/>
          </a:prstGeom>
          <a:noFill/>
          <a:ln/>
        </p:spPr>
        <p:txBody>
          <a:bodyPr wrap="square" lIns="0" tIns="0" rIns="0" bIns="0" rtlCol="0" anchor="t"/>
          <a:lstStyle/>
          <a:p>
            <a:pPr marL="0" indent="0" algn="l">
              <a:lnSpc>
                <a:spcPts val="2400"/>
              </a:lnSpc>
              <a:buNone/>
            </a:pPr>
            <a:r>
              <a:rPr lang="en-US" sz="1600" kern="0" spc="-32" dirty="0">
                <a:solidFill>
                  <a:srgbClr val="6D6D6D">
                    <a:alpha val="100000"/>
                  </a:srgbClr>
                </a:solidFill>
                <a:latin typeface="Inter Regular" pitchFamily="34" charset="0"/>
                <a:ea typeface="Inter Regular" pitchFamily="34" charset="-122"/>
                <a:cs typeface="Inter Regular" pitchFamily="34" charset="-120"/>
              </a:rPr>
              <a:t>Matched 150 employees with underserved youth career paths</a:t>
            </a:r>
            <a:endParaRPr lang="en-US" sz="1600" dirty="0"/>
          </a:p>
        </p:txBody>
      </p:sp>
      <p:sp>
        <p:nvSpPr>
          <p:cNvPr id="15" name="Text 5"/>
          <p:cNvSpPr/>
          <p:nvPr/>
        </p:nvSpPr>
        <p:spPr>
          <a:xfrm>
            <a:off x="2553019" y="5130800"/>
            <a:ext cx="6139101" cy="372533"/>
          </a:xfrm>
          <a:prstGeom prst="rect">
            <a:avLst/>
          </a:prstGeom>
          <a:noFill/>
          <a:ln/>
        </p:spPr>
        <p:txBody>
          <a:bodyPr wrap="square" lIns="0" tIns="0" rIns="0" bIns="0" rtlCol="0" anchor="t"/>
          <a:lstStyle/>
          <a:p>
            <a:pPr marL="0" indent="0" algn="l">
              <a:lnSpc>
                <a:spcPts val="2400"/>
              </a:lnSpc>
              <a:buNone/>
            </a:pPr>
            <a:r>
              <a:rPr lang="en-US" sz="1600" kern="0" spc="-32" dirty="0">
                <a:solidFill>
                  <a:srgbClr val="000000">
                    <a:alpha val="100000"/>
                  </a:srgbClr>
                </a:solidFill>
                <a:latin typeface="Inter Medium" pitchFamily="34" charset="0"/>
                <a:ea typeface="Inter Medium" pitchFamily="34" charset="-122"/>
                <a:cs typeface="Inter Medium" pitchFamily="34" charset="-120"/>
              </a:rPr>
              <a:t>Mentorship Program</a:t>
            </a:r>
            <a:endParaRPr lang="en-US" sz="1600" dirty="0"/>
          </a:p>
        </p:txBody>
      </p:sp>
      <p:pic>
        <p:nvPicPr>
          <p:cNvPr id="16" name="Image 8" descr=" "/>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524191" y="6299200"/>
            <a:ext cx="7608251" cy="1168400"/>
          </a:xfrm>
          <a:prstGeom prst="rect">
            <a:avLst/>
          </a:prstGeom>
        </p:spPr>
      </p:pic>
      <p:sp>
        <p:nvSpPr>
          <p:cNvPr id="17" name="Text 6"/>
          <p:cNvSpPr/>
          <p:nvPr/>
        </p:nvSpPr>
        <p:spPr>
          <a:xfrm>
            <a:off x="2553019" y="6908800"/>
            <a:ext cx="6139101" cy="372533"/>
          </a:xfrm>
          <a:prstGeom prst="rect">
            <a:avLst/>
          </a:prstGeom>
          <a:noFill/>
          <a:ln/>
        </p:spPr>
        <p:txBody>
          <a:bodyPr wrap="square" lIns="0" tIns="0" rIns="0" bIns="0" rtlCol="0" anchor="t"/>
          <a:lstStyle/>
          <a:p>
            <a:pPr marL="0" indent="0" algn="l">
              <a:lnSpc>
                <a:spcPts val="2400"/>
              </a:lnSpc>
              <a:buNone/>
            </a:pPr>
            <a:r>
              <a:rPr lang="en-US" sz="1600" kern="0" spc="-32" dirty="0">
                <a:solidFill>
                  <a:srgbClr val="6D6D6D">
                    <a:alpha val="100000"/>
                  </a:srgbClr>
                </a:solidFill>
                <a:latin typeface="Inter Regular" pitchFamily="34" charset="0"/>
                <a:ea typeface="Inter Regular" pitchFamily="34" charset="-122"/>
                <a:cs typeface="Inter Regular" pitchFamily="34" charset="-120"/>
              </a:rPr>
              <a:t>Organized 12 global waste cleanup events across 6 countries</a:t>
            </a:r>
            <a:endParaRPr lang="en-US" sz="1600" dirty="0"/>
          </a:p>
        </p:txBody>
      </p:sp>
      <p:sp>
        <p:nvSpPr>
          <p:cNvPr id="18" name="Text 7"/>
          <p:cNvSpPr/>
          <p:nvPr/>
        </p:nvSpPr>
        <p:spPr>
          <a:xfrm>
            <a:off x="2553019" y="6553200"/>
            <a:ext cx="6139101" cy="372533"/>
          </a:xfrm>
          <a:prstGeom prst="rect">
            <a:avLst/>
          </a:prstGeom>
          <a:noFill/>
          <a:ln/>
        </p:spPr>
        <p:txBody>
          <a:bodyPr wrap="square" lIns="0" tIns="0" rIns="0" bIns="0" rtlCol="0" anchor="t"/>
          <a:lstStyle/>
          <a:p>
            <a:pPr marL="0" indent="0" algn="l">
              <a:lnSpc>
                <a:spcPts val="2400"/>
              </a:lnSpc>
              <a:buNone/>
            </a:pPr>
            <a:r>
              <a:rPr lang="en-US" sz="1600" kern="0" spc="-32" dirty="0">
                <a:solidFill>
                  <a:srgbClr val="000000">
                    <a:alpha val="100000"/>
                  </a:srgbClr>
                </a:solidFill>
                <a:latin typeface="Inter Medium" pitchFamily="34" charset="0"/>
                <a:ea typeface="Inter Medium" pitchFamily="34" charset="-122"/>
                <a:cs typeface="Inter Medium" pitchFamily="34" charset="-120"/>
              </a:rPr>
              <a:t>Cleanup Drives</a:t>
            </a:r>
            <a:endParaRPr lang="en-US" sz="1600" dirty="0"/>
          </a:p>
        </p:txBody>
      </p:sp>
      <p:pic>
        <p:nvPicPr>
          <p:cNvPr id="19" name="Image 9" descr=" "/>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2032254" y="6731000"/>
            <a:ext cx="304838" cy="304800"/>
          </a:xfrm>
          <a:prstGeom prst="rect">
            <a:avLst/>
          </a:prstGeom>
        </p:spPr>
      </p:pic>
      <p:pic>
        <p:nvPicPr>
          <p:cNvPr id="21" name="Image 11" descr=" "/>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2098944" y="6797718"/>
            <a:ext cx="171440" cy="171394"/>
          </a:xfrm>
          <a:prstGeom prst="rect">
            <a:avLst/>
          </a:prstGeom>
        </p:spPr>
      </p:pic>
      <p:pic>
        <p:nvPicPr>
          <p:cNvPr id="22" name="Image 12" descr=" "/>
          <p:cNvPicPr>
            <a:picLocks noChangeAspect="1"/>
          </p:cNvPicPr>
          <p:nvPr/>
        </p:nvPicPr>
        <p:blipFill>
          <a:blip r:embed="rId12">
            <a:extLst>
              <a:ext uri="{96DAC541-7B7A-43D3-8B79-37D633B846F1}">
                <asvg:svgBlip xmlns:asvg="http://schemas.microsoft.com/office/drawing/2016/SVG/main" r:embed="rId18"/>
              </a:ext>
            </a:extLst>
          </a:blip>
          <a:stretch>
            <a:fillRect/>
          </a:stretch>
        </p:blipFill>
        <p:spPr>
          <a:xfrm>
            <a:off x="1524191" y="7721600"/>
            <a:ext cx="7608251" cy="1168400"/>
          </a:xfrm>
          <a:prstGeom prst="rect">
            <a:avLst/>
          </a:prstGeom>
        </p:spPr>
      </p:pic>
      <p:sp>
        <p:nvSpPr>
          <p:cNvPr id="23" name="Text 8"/>
          <p:cNvSpPr/>
          <p:nvPr/>
        </p:nvSpPr>
        <p:spPr>
          <a:xfrm>
            <a:off x="2553019" y="8331200"/>
            <a:ext cx="6139101" cy="372533"/>
          </a:xfrm>
          <a:prstGeom prst="rect">
            <a:avLst/>
          </a:prstGeom>
          <a:noFill/>
          <a:ln/>
        </p:spPr>
        <p:txBody>
          <a:bodyPr wrap="square" lIns="0" tIns="0" rIns="0" bIns="0" rtlCol="0" anchor="t"/>
          <a:lstStyle/>
          <a:p>
            <a:pPr marL="0" indent="0" algn="l">
              <a:lnSpc>
                <a:spcPts val="2400"/>
              </a:lnSpc>
              <a:buNone/>
            </a:pPr>
            <a:r>
              <a:rPr lang="en-US" sz="1600" kern="0" spc="-32" dirty="0">
                <a:solidFill>
                  <a:srgbClr val="6D6D6D">
                    <a:alpha val="100000"/>
                  </a:srgbClr>
                </a:solidFill>
                <a:latin typeface="Inter Regular" pitchFamily="34" charset="0"/>
                <a:ea typeface="Inter Regular" pitchFamily="34" charset="-122"/>
                <a:cs typeface="Inter Regular" pitchFamily="34" charset="-120"/>
              </a:rPr>
              <a:t>Eighty members taught literacy to 2,400 learners.</a:t>
            </a:r>
            <a:endParaRPr lang="en-US" sz="1600" dirty="0"/>
          </a:p>
        </p:txBody>
      </p:sp>
      <p:sp>
        <p:nvSpPr>
          <p:cNvPr id="24" name="Text 9"/>
          <p:cNvSpPr/>
          <p:nvPr/>
        </p:nvSpPr>
        <p:spPr>
          <a:xfrm>
            <a:off x="2553019" y="7975600"/>
            <a:ext cx="6139101" cy="372533"/>
          </a:xfrm>
          <a:prstGeom prst="rect">
            <a:avLst/>
          </a:prstGeom>
          <a:noFill/>
          <a:ln/>
        </p:spPr>
        <p:txBody>
          <a:bodyPr wrap="square" lIns="0" tIns="0" rIns="0" bIns="0" rtlCol="0" anchor="t"/>
          <a:lstStyle/>
          <a:p>
            <a:pPr marL="0" indent="0" algn="l">
              <a:lnSpc>
                <a:spcPts val="2400"/>
              </a:lnSpc>
              <a:buNone/>
            </a:pPr>
            <a:r>
              <a:rPr lang="en-US" sz="1600" kern="0" spc="-32" dirty="0">
                <a:solidFill>
                  <a:srgbClr val="000000">
                    <a:alpha val="100000"/>
                  </a:srgbClr>
                </a:solidFill>
                <a:latin typeface="Inter Medium" pitchFamily="34" charset="0"/>
                <a:ea typeface="Inter Medium" pitchFamily="34" charset="-122"/>
                <a:cs typeface="Inter Medium" pitchFamily="34" charset="-120"/>
              </a:rPr>
              <a:t>Education Ambassadors</a:t>
            </a:r>
            <a:endParaRPr lang="en-US" sz="1600" dirty="0"/>
          </a:p>
        </p:txBody>
      </p:sp>
      <p:pic>
        <p:nvPicPr>
          <p:cNvPr id="25" name="Image 13" descr=" "/>
          <p:cNvPicPr>
            <a:picLocks noChangeAspect="1"/>
          </p:cNvPicPr>
          <p:nvPr/>
        </p:nvPicPr>
        <p:blipFill>
          <a:blip r:embed="rId14">
            <a:extLst>
              <a:ext uri="{96DAC541-7B7A-43D3-8B79-37D633B846F1}">
                <asvg:svgBlip xmlns:asvg="http://schemas.microsoft.com/office/drawing/2016/SVG/main" r:embed="rId19"/>
              </a:ext>
            </a:extLst>
          </a:blip>
          <a:stretch>
            <a:fillRect/>
          </a:stretch>
        </p:blipFill>
        <p:spPr>
          <a:xfrm>
            <a:off x="2032254" y="8153400"/>
            <a:ext cx="304838" cy="304800"/>
          </a:xfrm>
          <a:prstGeom prst="rect">
            <a:avLst/>
          </a:prstGeom>
        </p:spPr>
      </p:pic>
      <p:pic>
        <p:nvPicPr>
          <p:cNvPr id="27" name="Image 15" descr=" "/>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2098937" y="8210550"/>
            <a:ext cx="171471" cy="190500"/>
          </a:xfrm>
          <a:prstGeom prst="rect">
            <a:avLst/>
          </a:prstGeom>
        </p:spPr>
      </p:pic>
      <p:pic>
        <p:nvPicPr>
          <p:cNvPr id="28" name="Image 16" descr=" "/>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2146568" y="8258175"/>
            <a:ext cx="76210" cy="19050"/>
          </a:xfrm>
          <a:prstGeom prst="rect">
            <a:avLst/>
          </a:prstGeom>
        </p:spPr>
      </p:pic>
      <p:grpSp>
        <p:nvGrpSpPr>
          <p:cNvPr id="38" name="Group 37">
            <a:extLst>
              <a:ext uri="{FF2B5EF4-FFF2-40B4-BE49-F238E27FC236}">
                <a16:creationId xmlns:a16="http://schemas.microsoft.com/office/drawing/2014/main" id="{2E17CFD2-4E40-4004-9850-69FF4FF7F86B}"/>
              </a:ext>
            </a:extLst>
          </p:cNvPr>
          <p:cNvGrpSpPr/>
          <p:nvPr/>
        </p:nvGrpSpPr>
        <p:grpSpPr>
          <a:xfrm>
            <a:off x="18760245" y="11747500"/>
            <a:ext cx="2845156" cy="863600"/>
            <a:chOff x="18760245" y="11747500"/>
            <a:chExt cx="2845156" cy="863600"/>
          </a:xfrm>
        </p:grpSpPr>
        <p:pic>
          <p:nvPicPr>
            <p:cNvPr id="29" name="Image 17" descr=" "/>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18760245" y="11747500"/>
              <a:ext cx="2845156" cy="863600"/>
            </a:xfrm>
            <a:prstGeom prst="rect">
              <a:avLst/>
            </a:prstGeom>
          </p:spPr>
        </p:pic>
        <p:sp>
          <p:nvSpPr>
            <p:cNvPr id="31" name="Text 10"/>
            <p:cNvSpPr/>
            <p:nvPr/>
          </p:nvSpPr>
          <p:spPr>
            <a:xfrm>
              <a:off x="19242905" y="12026900"/>
              <a:ext cx="1947577" cy="372533"/>
            </a:xfrm>
            <a:prstGeom prst="rect">
              <a:avLst/>
            </a:prstGeom>
            <a:noFill/>
            <a:ln/>
          </p:spPr>
          <p:txBody>
            <a:bodyPr wrap="square" lIns="0" tIns="0" rIns="0" bIns="0" rtlCol="0" anchor="t"/>
            <a:lstStyle/>
            <a:p>
              <a:pPr marL="0" indent="0" algn="l">
                <a:lnSpc>
                  <a:spcPts val="2400"/>
                </a:lnSpc>
                <a:buNone/>
              </a:pPr>
              <a:r>
                <a:rPr lang="en-US" sz="1600" kern="0" spc="-32" dirty="0">
                  <a:solidFill>
                    <a:srgbClr val="6D6D6D">
                      <a:alpha val="100000"/>
                    </a:srgbClr>
                  </a:solidFill>
                  <a:latin typeface="Inter Medium" pitchFamily="34" charset="0"/>
                  <a:ea typeface="Inter Medium" pitchFamily="34" charset="-122"/>
                  <a:cs typeface="Inter Medium" pitchFamily="34" charset="-120"/>
                </a:rPr>
                <a:t>Not Yet Participated</a:t>
              </a:r>
              <a:endParaRPr lang="en-US" sz="1600" dirty="0"/>
            </a:p>
          </p:txBody>
        </p:sp>
      </p:grpSp>
      <p:grpSp>
        <p:nvGrpSpPr>
          <p:cNvPr id="40" name="Group 39">
            <a:extLst>
              <a:ext uri="{FF2B5EF4-FFF2-40B4-BE49-F238E27FC236}">
                <a16:creationId xmlns:a16="http://schemas.microsoft.com/office/drawing/2014/main" id="{7D25D371-7FB2-4DB7-9944-A0658D0E40DE}"/>
              </a:ext>
            </a:extLst>
          </p:cNvPr>
          <p:cNvGrpSpPr/>
          <p:nvPr/>
        </p:nvGrpSpPr>
        <p:grpSpPr>
          <a:xfrm>
            <a:off x="12472959" y="3581400"/>
            <a:ext cx="1854432" cy="863600"/>
            <a:chOff x="12472959" y="3581400"/>
            <a:chExt cx="1854432" cy="863600"/>
          </a:xfrm>
        </p:grpSpPr>
        <p:pic>
          <p:nvPicPr>
            <p:cNvPr id="30" name="Image 18" descr=" "/>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12472959" y="3581400"/>
              <a:ext cx="1854432" cy="863600"/>
            </a:xfrm>
            <a:prstGeom prst="rect">
              <a:avLst/>
            </a:prstGeom>
          </p:spPr>
        </p:pic>
        <p:sp>
          <p:nvSpPr>
            <p:cNvPr id="32" name="Text 11"/>
            <p:cNvSpPr/>
            <p:nvPr/>
          </p:nvSpPr>
          <p:spPr>
            <a:xfrm>
              <a:off x="12981022" y="3860800"/>
              <a:ext cx="906047" cy="372533"/>
            </a:xfrm>
            <a:prstGeom prst="rect">
              <a:avLst/>
            </a:prstGeom>
            <a:noFill/>
            <a:ln/>
          </p:spPr>
          <p:txBody>
            <a:bodyPr wrap="square" lIns="0" tIns="0" rIns="0" bIns="0" rtlCol="0" anchor="t"/>
            <a:lstStyle/>
            <a:p>
              <a:pPr marL="0" indent="0" algn="l">
                <a:lnSpc>
                  <a:spcPts val="2400"/>
                </a:lnSpc>
                <a:buNone/>
              </a:pPr>
              <a:r>
                <a:rPr lang="en-US" sz="1600" kern="0" spc="-32" dirty="0">
                  <a:solidFill>
                    <a:srgbClr val="000000">
                      <a:alpha val="100000"/>
                    </a:srgbClr>
                  </a:solidFill>
                  <a:latin typeface="Inter Medium" pitchFamily="34" charset="0"/>
                  <a:ea typeface="Inter Medium" pitchFamily="34" charset="-122"/>
                  <a:cs typeface="Inter Medium" pitchFamily="34" charset="-120"/>
                </a:rPr>
                <a:t>Engaged</a:t>
              </a:r>
              <a:endParaRPr lang="en-US" sz="1600" dirty="0"/>
            </a:p>
          </p:txBody>
        </p:sp>
      </p:grpSp>
      <p:sp>
        <p:nvSpPr>
          <p:cNvPr id="33" name="Text 12"/>
          <p:cNvSpPr/>
          <p:nvPr/>
        </p:nvSpPr>
        <p:spPr>
          <a:xfrm>
            <a:off x="12879410" y="5105400"/>
            <a:ext cx="1210885" cy="931333"/>
          </a:xfrm>
          <a:prstGeom prst="rect">
            <a:avLst/>
          </a:prstGeom>
          <a:noFill/>
          <a:ln/>
        </p:spPr>
        <p:txBody>
          <a:bodyPr wrap="square" lIns="0" tIns="0" rIns="0" bIns="0" rtlCol="0" anchor="t"/>
          <a:lstStyle/>
          <a:p>
            <a:pPr marL="0" indent="0" algn="l">
              <a:lnSpc>
                <a:spcPts val="6000"/>
              </a:lnSpc>
              <a:buNone/>
            </a:pPr>
            <a:r>
              <a:rPr lang="en-US" sz="4000" kern="0" spc="-80" dirty="0">
                <a:solidFill>
                  <a:srgbClr val="000000">
                    <a:alpha val="100000"/>
                  </a:srgbClr>
                </a:solidFill>
                <a:latin typeface="Inter Medium" pitchFamily="34" charset="0"/>
                <a:ea typeface="Inter Medium" pitchFamily="34" charset="-122"/>
                <a:cs typeface="Inter Medium" pitchFamily="34" charset="-120"/>
              </a:rPr>
              <a:t>62%</a:t>
            </a:r>
            <a:endParaRPr lang="en-US" sz="4000" dirty="0"/>
          </a:p>
        </p:txBody>
      </p:sp>
      <p:grpSp>
        <p:nvGrpSpPr>
          <p:cNvPr id="39" name="Group 38">
            <a:extLst>
              <a:ext uri="{FF2B5EF4-FFF2-40B4-BE49-F238E27FC236}">
                <a16:creationId xmlns:a16="http://schemas.microsoft.com/office/drawing/2014/main" id="{FE7FE4B9-82ED-4DAD-81CB-2DE7E267AB15}"/>
              </a:ext>
            </a:extLst>
          </p:cNvPr>
          <p:cNvGrpSpPr/>
          <p:nvPr/>
        </p:nvGrpSpPr>
        <p:grpSpPr>
          <a:xfrm>
            <a:off x="19293711" y="9817100"/>
            <a:ext cx="1778222" cy="1778000"/>
            <a:chOff x="19293711" y="9817100"/>
            <a:chExt cx="1778222" cy="1778000"/>
          </a:xfrm>
        </p:grpSpPr>
        <p:pic>
          <p:nvPicPr>
            <p:cNvPr id="9" name="Image 3" descr=" "/>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19293711" y="9817100"/>
              <a:ext cx="1778222" cy="1778000"/>
            </a:xfrm>
            <a:prstGeom prst="rect">
              <a:avLst/>
            </a:prstGeom>
          </p:spPr>
        </p:pic>
        <p:sp>
          <p:nvSpPr>
            <p:cNvPr id="34" name="Text 13"/>
            <p:cNvSpPr/>
            <p:nvPr/>
          </p:nvSpPr>
          <p:spPr>
            <a:xfrm>
              <a:off x="19649356" y="10325100"/>
              <a:ext cx="1223586" cy="931333"/>
            </a:xfrm>
            <a:prstGeom prst="rect">
              <a:avLst/>
            </a:prstGeom>
            <a:noFill/>
            <a:ln/>
          </p:spPr>
          <p:txBody>
            <a:bodyPr wrap="square" lIns="0" tIns="0" rIns="0" bIns="0" rtlCol="0" anchor="t"/>
            <a:lstStyle/>
            <a:p>
              <a:pPr marL="0" indent="0" algn="l">
                <a:lnSpc>
                  <a:spcPts val="6000"/>
                </a:lnSpc>
                <a:buNone/>
              </a:pPr>
              <a:r>
                <a:rPr lang="en-US" sz="4000" kern="0" spc="-80" dirty="0">
                  <a:solidFill>
                    <a:srgbClr val="6D6D6D">
                      <a:alpha val="100000"/>
                    </a:srgbClr>
                  </a:solidFill>
                  <a:latin typeface="Inter Medium" pitchFamily="34" charset="0"/>
                  <a:ea typeface="Inter Medium" pitchFamily="34" charset="-122"/>
                  <a:cs typeface="Inter Medium" pitchFamily="34" charset="-120"/>
                </a:rPr>
                <a:t>38%</a:t>
              </a:r>
              <a:endParaRPr lang="en-US" sz="4000" dirty="0"/>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77</TotalTime>
  <Words>2797</Words>
  <Application>Microsoft Office PowerPoint</Application>
  <PresentationFormat>Custom</PresentationFormat>
  <Paragraphs>382</Paragraphs>
  <Slides>25</Slides>
  <Notes>25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25</vt:i4>
      </vt:variant>
    </vt:vector>
  </HeadingPairs>
  <TitlesOfParts>
    <vt:vector size="33" baseType="lpstr">
      <vt:lpstr>Arial</vt:lpstr>
      <vt:lpstr>Inter Bold</vt:lpstr>
      <vt:lpstr>Inter Medium</vt:lpstr>
      <vt:lpstr>Inter Regular</vt:lpstr>
      <vt:lpstr>Mona Sans Medium</vt:lpstr>
      <vt:lpstr>NATS Regular</vt:lpstr>
      <vt:lpstr>Red Hat Display SemiBold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Gilang Marthana</cp:lastModifiedBy>
  <cp:revision>26</cp:revision>
  <dcterms:created xsi:type="dcterms:W3CDTF">2025-07-22T09:54:30Z</dcterms:created>
  <dcterms:modified xsi:type="dcterms:W3CDTF">2025-07-23T07:04:35Z</dcterms:modified>
</cp:coreProperties>
</file>